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264" r:id="rId4"/>
    <p:sldId id="268" r:id="rId5"/>
    <p:sldId id="266" r:id="rId6"/>
    <p:sldId id="267" r:id="rId7"/>
    <p:sldId id="270" r:id="rId8"/>
    <p:sldId id="275" r:id="rId9"/>
    <p:sldId id="276" r:id="rId10"/>
    <p:sldId id="277" r:id="rId11"/>
    <p:sldId id="278" r:id="rId12"/>
    <p:sldId id="271" r:id="rId13"/>
    <p:sldId id="279" r:id="rId14"/>
    <p:sldId id="272" r:id="rId15"/>
    <p:sldId id="273" r:id="rId16"/>
    <p:sldId id="282" r:id="rId17"/>
    <p:sldId id="283" r:id="rId18"/>
    <p:sldId id="284" r:id="rId19"/>
    <p:sldId id="257" r:id="rId20"/>
    <p:sldId id="287" r:id="rId21"/>
    <p:sldId id="288" r:id="rId22"/>
    <p:sldId id="289" r:id="rId23"/>
    <p:sldId id="261" r:id="rId24"/>
  </p:sldIdLst>
  <p:sldSz cx="10058400" cy="7772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p:cViewPr varScale="1">
        <p:scale>
          <a:sx n="99" d="100"/>
          <a:sy n="99" d="100"/>
        </p:scale>
        <p:origin x="165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20" cy="480496"/>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33" y="0"/>
            <a:ext cx="3170420" cy="480496"/>
          </a:xfrm>
          <a:prstGeom prst="rect">
            <a:avLst/>
          </a:prstGeom>
        </p:spPr>
        <p:txBody>
          <a:bodyPr vert="horz" lIns="94851" tIns="47425" rIns="94851" bIns="47425" rtlCol="0"/>
          <a:lstStyle>
            <a:lvl1pPr algn="r">
              <a:defRPr sz="1200"/>
            </a:lvl1pPr>
          </a:lstStyle>
          <a:p>
            <a:fld id="{9419D4B1-9252-4583-AB1E-86C8998E5CA3}" type="datetimeFigureOut">
              <a:rPr lang="en-US" smtClean="0"/>
              <a:t>1/30/2024</a:t>
            </a:fld>
            <a:endParaRPr lang="en-US"/>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020" y="4620143"/>
            <a:ext cx="5851160" cy="3780907"/>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706"/>
            <a:ext cx="3170420" cy="480494"/>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33" y="9120706"/>
            <a:ext cx="3170420" cy="480494"/>
          </a:xfrm>
          <a:prstGeom prst="rect">
            <a:avLst/>
          </a:prstGeom>
        </p:spPr>
        <p:txBody>
          <a:bodyPr vert="horz" lIns="94851" tIns="47425" rIns="94851" bIns="47425" rtlCol="0" anchor="b"/>
          <a:lstStyle>
            <a:lvl1pPr algn="r">
              <a:defRPr sz="1200"/>
            </a:lvl1pPr>
          </a:lstStyle>
          <a:p>
            <a:fld id="{FF75EE8E-8B15-4929-90CE-B250653C452C}" type="slidenum">
              <a:rPr lang="en-US" smtClean="0"/>
              <a:t>‹#›</a:t>
            </a:fld>
            <a:endParaRPr lang="en-US"/>
          </a:p>
        </p:txBody>
      </p:sp>
    </p:spTree>
    <p:extLst>
      <p:ext uri="{BB962C8B-B14F-4D97-AF65-F5344CB8AC3E}">
        <p14:creationId xmlns:p14="http://schemas.microsoft.com/office/powerpoint/2010/main" val="193668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60000"/>
          </a:schemeClr>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918210"/>
          </a:xfrm>
          <a:custGeom>
            <a:avLst/>
            <a:gdLst/>
            <a:ahLst/>
            <a:cxnLst/>
            <a:rect l="l" t="t" r="r" b="b"/>
            <a:pathLst>
              <a:path w="10058400" h="918210">
                <a:moveTo>
                  <a:pt x="0" y="918209"/>
                </a:moveTo>
                <a:lnTo>
                  <a:pt x="10058400" y="918209"/>
                </a:lnTo>
                <a:lnTo>
                  <a:pt x="10058400" y="0"/>
                </a:lnTo>
                <a:lnTo>
                  <a:pt x="0" y="0"/>
                </a:lnTo>
                <a:lnTo>
                  <a:pt x="0" y="918209"/>
                </a:lnTo>
                <a:close/>
              </a:path>
            </a:pathLst>
          </a:custGeom>
          <a:solidFill>
            <a:srgbClr val="ECF0F1"/>
          </a:solidFill>
        </p:spPr>
        <p:txBody>
          <a:bodyPr wrap="square" lIns="0" tIns="0" rIns="0" bIns="0" rtlCol="0"/>
          <a:lstStyle/>
          <a:p>
            <a:endParaRPr/>
          </a:p>
        </p:txBody>
      </p:sp>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1/30/2024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hud.gov/sites/dfiles/OCHCO/documents/2021-10cpdn.pdf" TargetMode="External"/><Relationship Id="rId7" Type="http://schemas.openxmlformats.org/officeDocument/2006/relationships/image" Target="../media/image3.png"/><Relationship Id="rId2" Type="http://schemas.openxmlformats.org/officeDocument/2006/relationships/hyperlink" Target="https://www.ecfr.gov/current/title-24/subtitle-A/part-91/subpart-A/section-91.5"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www.ecfr.gov/current/title-24/subtitle-B/chapter-V/subchapter-C/part-576/subpart-A/section-576.2" TargetMode="External"/><Relationship Id="rId4" Type="http://schemas.openxmlformats.org/officeDocument/2006/relationships/hyperlink" Target="https://www.ecfr.gov/current/title-24/subtitle-B/chapter-V/subchapter-C/part-578/subpart-A/section-578.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law.cornell.edu/uscode/text/22/7102" TargetMode="External"/><Relationship Id="rId2" Type="http://schemas.openxmlformats.org/officeDocument/2006/relationships/hyperlink" Target="https://www.ecfr.gov/current/title-24/subtitle-A/part-5/subpart-L/section-5.2003"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989330"/>
            <a:ext cx="10058400" cy="2813050"/>
          </a:xfrm>
          <a:custGeom>
            <a:avLst/>
            <a:gdLst/>
            <a:ahLst/>
            <a:cxnLst/>
            <a:rect l="l" t="t" r="r" b="b"/>
            <a:pathLst>
              <a:path w="10058400" h="2813050">
                <a:moveTo>
                  <a:pt x="0" y="2813050"/>
                </a:moveTo>
                <a:lnTo>
                  <a:pt x="10058400" y="2813050"/>
                </a:lnTo>
                <a:lnTo>
                  <a:pt x="10058400" y="0"/>
                </a:lnTo>
                <a:lnTo>
                  <a:pt x="0" y="0"/>
                </a:lnTo>
                <a:lnTo>
                  <a:pt x="0" y="2813050"/>
                </a:lnTo>
                <a:close/>
              </a:path>
            </a:pathLst>
          </a:custGeom>
          <a:solidFill>
            <a:schemeClr val="accent3">
              <a:lumMod val="60000"/>
              <a:lumOff val="40000"/>
            </a:schemeClr>
          </a:solidFill>
        </p:spPr>
        <p:txBody>
          <a:bodyPr wrap="square" lIns="0" tIns="0" rIns="0" bIns="0" rtlCol="0"/>
          <a:lstStyle/>
          <a:p>
            <a:endParaRPr dirty="0"/>
          </a:p>
        </p:txBody>
      </p:sp>
      <p:sp>
        <p:nvSpPr>
          <p:cNvPr id="3" name="object 3"/>
          <p:cNvSpPr/>
          <p:nvPr/>
        </p:nvSpPr>
        <p:spPr>
          <a:xfrm>
            <a:off x="0" y="1356494"/>
            <a:ext cx="10058400" cy="3301746"/>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0" y="3307715"/>
            <a:ext cx="10058400" cy="185102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81000" y="5831975"/>
            <a:ext cx="7830184" cy="563880"/>
          </a:xfrm>
          <a:prstGeom prst="rect">
            <a:avLst/>
          </a:prstGeom>
        </p:spPr>
        <p:txBody>
          <a:bodyPr vert="horz" wrap="square" lIns="0" tIns="0" rIns="0" bIns="0" rtlCol="0">
            <a:spAutoFit/>
          </a:bodyPr>
          <a:lstStyle/>
          <a:p>
            <a:pPr marL="12700">
              <a:lnSpc>
                <a:spcPct val="100000"/>
              </a:lnSpc>
            </a:pPr>
            <a:r>
              <a:rPr sz="3700" b="1" spc="-5" dirty="0">
                <a:latin typeface="Arial"/>
                <a:cs typeface="Arial"/>
              </a:rPr>
              <a:t>HOME-ARP Qualifying</a:t>
            </a:r>
            <a:r>
              <a:rPr sz="3700" b="1" spc="-30" dirty="0">
                <a:latin typeface="Arial"/>
                <a:cs typeface="Arial"/>
              </a:rPr>
              <a:t> </a:t>
            </a:r>
            <a:r>
              <a:rPr sz="3700" b="1" dirty="0">
                <a:latin typeface="Arial"/>
                <a:cs typeface="Arial"/>
              </a:rPr>
              <a:t>Populations</a:t>
            </a:r>
            <a:endParaRPr sz="3700" dirty="0">
              <a:latin typeface="Arial"/>
              <a:cs typeface="Arial"/>
            </a:endParaRPr>
          </a:p>
        </p:txBody>
      </p:sp>
      <p:sp>
        <p:nvSpPr>
          <p:cNvPr id="8" name="object 8"/>
          <p:cNvSpPr txBox="1"/>
          <p:nvPr/>
        </p:nvSpPr>
        <p:spPr>
          <a:xfrm>
            <a:off x="894080" y="7226807"/>
            <a:ext cx="1180465" cy="230832"/>
          </a:xfrm>
          <a:prstGeom prst="rect">
            <a:avLst/>
          </a:prstGeom>
        </p:spPr>
        <p:txBody>
          <a:bodyPr vert="horz" wrap="square" lIns="0" tIns="0" rIns="0" bIns="0" rtlCol="0">
            <a:spAutoFit/>
          </a:bodyPr>
          <a:lstStyle/>
          <a:p>
            <a:pPr marL="12700">
              <a:lnSpc>
                <a:spcPct val="100000"/>
              </a:lnSpc>
            </a:pPr>
            <a:r>
              <a:rPr lang="en-US" sz="1500" spc="-5" dirty="0">
                <a:latin typeface="Arial"/>
                <a:cs typeface="Arial"/>
              </a:rPr>
              <a:t>May</a:t>
            </a:r>
            <a:r>
              <a:rPr sz="1500" spc="-75" dirty="0">
                <a:latin typeface="Arial"/>
                <a:cs typeface="Arial"/>
              </a:rPr>
              <a:t> </a:t>
            </a:r>
            <a:r>
              <a:rPr sz="1500" spc="-5" dirty="0">
                <a:latin typeface="Arial"/>
                <a:cs typeface="Arial"/>
              </a:rPr>
              <a:t>2023</a:t>
            </a:r>
            <a:endParaRPr sz="1500" dirty="0">
              <a:latin typeface="Arial"/>
              <a:cs typeface="Arial"/>
            </a:endParaRPr>
          </a:p>
        </p:txBody>
      </p:sp>
      <p:pic>
        <p:nvPicPr>
          <p:cNvPr id="11" name="Picture 10" descr="A blue and black logo&#10;&#10;Description automatically generated with medium confidence">
            <a:extLst>
              <a:ext uri="{FF2B5EF4-FFF2-40B4-BE49-F238E27FC236}">
                <a16:creationId xmlns:a16="http://schemas.microsoft.com/office/drawing/2014/main" id="{D29DCC84-51C7-29F1-E4C5-7F9C7DDFB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300" y="19987"/>
            <a:ext cx="2971800" cy="1352550"/>
          </a:xfrm>
          <a:prstGeom prst="rect">
            <a:avLst/>
          </a:prstGeom>
        </p:spPr>
      </p:pic>
      <p:pic>
        <p:nvPicPr>
          <p:cNvPr id="9" name="Picture 8" descr="A logo with hands and a house&#10;&#10;Description automatically generated">
            <a:extLst>
              <a:ext uri="{FF2B5EF4-FFF2-40B4-BE49-F238E27FC236}">
                <a16:creationId xmlns:a16="http://schemas.microsoft.com/office/drawing/2014/main" id="{9AEB9BE7-6076-B1AA-FEF7-BC4E4F4E6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2084"/>
            <a:ext cx="1695450" cy="1695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2895536"/>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Sexual Assault Definition 24 CFR 5.2003</a:t>
            </a:r>
          </a:p>
          <a:p>
            <a:pPr marL="65405" marR="77470">
              <a:lnSpc>
                <a:spcPct val="95700"/>
              </a:lnSpc>
            </a:pPr>
            <a:r>
              <a:rPr lang="en-US" sz="2000" dirty="0"/>
              <a:t>	Any nonconsensual sexual act proscribed by Federal, Tribal, or State law, 	including when the victim lacks capacity to consent</a:t>
            </a:r>
          </a:p>
          <a:p>
            <a:pPr marL="65405" marR="77470">
              <a:lnSpc>
                <a:spcPct val="95700"/>
              </a:lnSpc>
            </a:pPr>
            <a:endParaRPr lang="en-US" sz="2000" b="1" dirty="0">
              <a:latin typeface="Arial" panose="020B0604020202020204" pitchFamily="34" charset="0"/>
              <a:cs typeface="Arial" panose="020B0604020202020204" pitchFamily="34" charset="0"/>
            </a:endParaRPr>
          </a:p>
          <a:p>
            <a:pPr marL="65405" marR="77470">
              <a:lnSpc>
                <a:spcPct val="95700"/>
              </a:lnSpc>
            </a:pPr>
            <a:r>
              <a:rPr lang="en-US" sz="2800" b="1" dirty="0">
                <a:latin typeface="Arial" panose="020B0604020202020204" pitchFamily="34" charset="0"/>
                <a:cs typeface="Arial" panose="020B0604020202020204" pitchFamily="34" charset="0"/>
              </a:rPr>
              <a:t>Stalking Definition 24 CFR 5.2003</a:t>
            </a:r>
          </a:p>
          <a:p>
            <a:pPr marL="65405" marR="77470">
              <a:lnSpc>
                <a:spcPct val="95700"/>
              </a:lnSpc>
            </a:pPr>
            <a:r>
              <a:rPr lang="en-US" sz="2000" dirty="0"/>
              <a:t>	engaging in a course of conduct directed at a specific person that would 	cause a reasonable person to: </a:t>
            </a:r>
          </a:p>
          <a:p>
            <a:pPr marL="1894205" marR="77470" lvl="3" indent="-457200">
              <a:lnSpc>
                <a:spcPct val="95700"/>
              </a:lnSpc>
              <a:buFont typeface="+mj-lt"/>
              <a:buAutoNum type="arabicPeriod"/>
            </a:pPr>
            <a:r>
              <a:rPr lang="en-US" sz="2000" dirty="0"/>
              <a:t> Fear for the person’s individual safety or the safety of others; or </a:t>
            </a:r>
          </a:p>
          <a:p>
            <a:pPr marL="1894205" marR="77470" lvl="3" indent="-457200">
              <a:lnSpc>
                <a:spcPct val="95700"/>
              </a:lnSpc>
              <a:buFont typeface="+mj-lt"/>
              <a:buAutoNum type="arabicPeriod"/>
            </a:pPr>
            <a:r>
              <a:rPr lang="en-US" sz="2000" dirty="0"/>
              <a:t> Suffer substantial emotional distress. </a:t>
            </a:r>
            <a:endParaRPr lang="en-US" sz="2000" b="1" dirty="0">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Fleeing,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attempting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flee, DV</a:t>
            </a:r>
            <a:endParaRPr lang="en-US" sz="4000" dirty="0"/>
          </a:p>
        </p:txBody>
      </p:sp>
      <p:pic>
        <p:nvPicPr>
          <p:cNvPr id="7" name="Picture 6" descr="A blue and black logo&#10;&#10;Description automatically generated with medium confidence">
            <a:extLst>
              <a:ext uri="{FF2B5EF4-FFF2-40B4-BE49-F238E27FC236}">
                <a16:creationId xmlns:a16="http://schemas.microsoft.com/office/drawing/2014/main" id="{855D06ED-46F0-6DAF-8A80-FF82687A2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54B66D17-85D7-A02F-9F22-5BCBA65CF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2945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3959225"/>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Human Trafficking Assault Definition 24 CFR 5.2003</a:t>
            </a:r>
          </a:p>
          <a:p>
            <a:pPr marL="65405" marR="77470">
              <a:lnSpc>
                <a:spcPct val="95700"/>
              </a:lnSpc>
            </a:pPr>
            <a:endParaRPr lang="en-US" sz="2000" dirty="0"/>
          </a:p>
          <a:p>
            <a:pPr marL="65405" marR="77470">
              <a:lnSpc>
                <a:spcPct val="95700"/>
              </a:lnSpc>
            </a:pPr>
            <a:r>
              <a:rPr lang="en-US" sz="2000" dirty="0"/>
              <a:t> </a:t>
            </a:r>
          </a:p>
          <a:p>
            <a:pPr marL="979805" marR="77470" lvl="1" indent="-457200">
              <a:lnSpc>
                <a:spcPct val="95700"/>
              </a:lnSpc>
              <a:buFont typeface="+mj-lt"/>
              <a:buAutoNum type="arabicPeriod"/>
            </a:pPr>
            <a:r>
              <a:rPr lang="en-US" sz="2000" b="1" i="1" dirty="0"/>
              <a:t>Sex trafficking </a:t>
            </a:r>
            <a:r>
              <a:rPr lang="en-US" sz="2000" dirty="0"/>
              <a:t>means the recruitment, harboring, transportation, provision, obtaining, patronizing, or soliciting of a person for the purpose of a commercial sex act, in which the commercial sex act is induced by force, fraud, or coercion, or in which the person induced to perform such act has not attained 18 years of age; or </a:t>
            </a:r>
          </a:p>
          <a:p>
            <a:pPr marL="979805" marR="77470" lvl="1" indent="-457200">
              <a:lnSpc>
                <a:spcPct val="95700"/>
              </a:lnSpc>
              <a:buFont typeface="+mj-lt"/>
              <a:buAutoNum type="arabicPeriod"/>
            </a:pPr>
            <a:endParaRPr lang="en-US" sz="2000" dirty="0"/>
          </a:p>
          <a:p>
            <a:pPr marL="979805" marR="77470" lvl="1" indent="-457200">
              <a:lnSpc>
                <a:spcPct val="95700"/>
              </a:lnSpc>
              <a:buFont typeface="+mj-lt"/>
              <a:buAutoNum type="arabicPeriod"/>
            </a:pPr>
            <a:r>
              <a:rPr lang="en-US" sz="2000" b="1" i="1" dirty="0"/>
              <a:t>Labor trafficking </a:t>
            </a:r>
            <a:r>
              <a:rPr lang="en-US" sz="2000" dirty="0"/>
              <a:t>means the recruitment, harboring, transportation, provision, or obtaining of a person for labor or services, through the use of force, fraud, or coercion for the purpose of subjection to involuntary servitude, peonage, debt bondage, or slavery.</a:t>
            </a:r>
            <a:endParaRPr lang="en-US" sz="2000" b="1" dirty="0">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Fleeing,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attempting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flee, DV</a:t>
            </a:r>
            <a:endParaRPr lang="en-US" sz="4000" dirty="0"/>
          </a:p>
        </p:txBody>
      </p:sp>
      <p:pic>
        <p:nvPicPr>
          <p:cNvPr id="2" name="Picture 1" descr="A logo with hands and a house&#10;&#10;Description automatically generated">
            <a:extLst>
              <a:ext uri="{FF2B5EF4-FFF2-40B4-BE49-F238E27FC236}">
                <a16:creationId xmlns:a16="http://schemas.microsoft.com/office/drawing/2014/main" id="{CAADB24E-1893-B665-2A60-9D6D818B9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5" name="Picture 4" descr="A blue and black logo&#10;&#10;Description automatically generated with medium confidence">
            <a:extLst>
              <a:ext uri="{FF2B5EF4-FFF2-40B4-BE49-F238E27FC236}">
                <a16:creationId xmlns:a16="http://schemas.microsoft.com/office/drawing/2014/main" id="{B96F7DF2-9F8B-2911-E147-033AC7A36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367229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3920432"/>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Other Populations: </a:t>
            </a:r>
          </a:p>
          <a:p>
            <a:pPr marL="65405" marR="77470">
              <a:lnSpc>
                <a:spcPct val="95700"/>
              </a:lnSpc>
            </a:pPr>
            <a:endParaRPr lang="en-US" sz="2800" b="1" dirty="0">
              <a:latin typeface="Arial" panose="020B0604020202020204" pitchFamily="34" charset="0"/>
              <a:cs typeface="Arial" panose="020B0604020202020204" pitchFamily="34" charset="0"/>
            </a:endParaRPr>
          </a:p>
          <a:p>
            <a:pPr marL="65405">
              <a:lnSpc>
                <a:spcPct val="150000"/>
              </a:lnSpc>
            </a:pPr>
            <a:r>
              <a:rPr lang="en-US" sz="2200" spc="-5" dirty="0">
                <a:latin typeface="Arial"/>
                <a:cs typeface="Arial"/>
              </a:rPr>
              <a:t>Other families,</a:t>
            </a:r>
            <a:r>
              <a:rPr lang="en-US" sz="2200" spc="45" dirty="0">
                <a:latin typeface="Arial"/>
                <a:cs typeface="Arial"/>
              </a:rPr>
              <a:t> </a:t>
            </a:r>
            <a:r>
              <a:rPr lang="en-US" sz="2200" spc="-5" dirty="0">
                <a:latin typeface="Arial"/>
                <a:cs typeface="Arial"/>
              </a:rPr>
              <a:t>defined </a:t>
            </a:r>
            <a:r>
              <a:rPr lang="en-US" sz="2200" dirty="0">
                <a:latin typeface="Arial"/>
                <a:cs typeface="Arial"/>
              </a:rPr>
              <a:t>as households </a:t>
            </a:r>
            <a:r>
              <a:rPr lang="en-US" sz="2200" spc="-5" dirty="0">
                <a:latin typeface="Arial"/>
                <a:cs typeface="Arial"/>
              </a:rPr>
              <a:t>who </a:t>
            </a:r>
            <a:r>
              <a:rPr lang="en-US" sz="2200" b="1" spc="-5" dirty="0">
                <a:latin typeface="Arial"/>
                <a:cs typeface="Arial"/>
              </a:rPr>
              <a:t>do not </a:t>
            </a:r>
            <a:r>
              <a:rPr lang="en-US" sz="2200" spc="-5" dirty="0">
                <a:latin typeface="Arial"/>
                <a:cs typeface="Arial"/>
              </a:rPr>
              <a:t>qualify under any of the homeless, at risk of homelessness, or domestic violence definitions as defined, but meets the criteria of:</a:t>
            </a:r>
          </a:p>
          <a:p>
            <a:pPr marL="1322705" lvl="2" indent="-342900">
              <a:lnSpc>
                <a:spcPct val="150000"/>
              </a:lnSpc>
              <a:buFont typeface="+mj-lt"/>
              <a:buAutoNum type="arabicPeriod"/>
            </a:pPr>
            <a:r>
              <a:rPr lang="en-US" sz="2200" spc="-5" dirty="0">
                <a:cs typeface="Arial"/>
              </a:rPr>
              <a:t>Requesting services or housing assistance to prevent homelessness </a:t>
            </a:r>
          </a:p>
          <a:p>
            <a:pPr marL="1322705" lvl="2" indent="-342900">
              <a:lnSpc>
                <a:spcPct val="150000"/>
              </a:lnSpc>
              <a:buFont typeface="+mj-lt"/>
              <a:buAutoNum type="arabicPeriod"/>
            </a:pPr>
            <a:r>
              <a:rPr lang="en-US" sz="2200" spc="-5" dirty="0">
                <a:cs typeface="Arial"/>
              </a:rPr>
              <a:t>At greatest risk of housing instability </a:t>
            </a:r>
          </a:p>
          <a:p>
            <a:pPr marL="1265555" lvl="2" indent="-285750">
              <a:buFont typeface="Arial" panose="020B0604020202020204" pitchFamily="34" charset="0"/>
              <a:buChar char="•"/>
            </a:pPr>
            <a:endParaRPr lang="en-US" spc="-5" dirty="0">
              <a:cs typeface="Arial"/>
            </a:endParaRP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Other Populations</a:t>
            </a:r>
            <a:endParaRPr lang="en-US" sz="4000" dirty="0"/>
          </a:p>
        </p:txBody>
      </p:sp>
      <p:pic>
        <p:nvPicPr>
          <p:cNvPr id="5" name="Picture 4" descr="A logo with hands and a house&#10;&#10;Description automatically generated">
            <a:extLst>
              <a:ext uri="{FF2B5EF4-FFF2-40B4-BE49-F238E27FC236}">
                <a16:creationId xmlns:a16="http://schemas.microsoft.com/office/drawing/2014/main" id="{872615CD-07AD-62E2-472D-0A30012A7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6" name="Picture 5" descr="A blue and black logo&#10;&#10;Description automatically generated with medium confidence">
            <a:extLst>
              <a:ext uri="{FF2B5EF4-FFF2-40B4-BE49-F238E27FC236}">
                <a16:creationId xmlns:a16="http://schemas.microsoft.com/office/drawing/2014/main" id="{EB7D30FF-C748-96AE-FD79-B0B874AFE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78451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4749570"/>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Requesting services or housing assistance to prevent homelessness: </a:t>
            </a:r>
          </a:p>
          <a:p>
            <a:pPr marL="65405" marR="77470">
              <a:lnSpc>
                <a:spcPct val="95700"/>
              </a:lnSpc>
            </a:pPr>
            <a:endParaRPr lang="en-US" sz="2800" b="1" dirty="0">
              <a:latin typeface="Arial" panose="020B0604020202020204" pitchFamily="34" charset="0"/>
              <a:cs typeface="Arial" panose="020B0604020202020204" pitchFamily="34" charset="0"/>
            </a:endParaRPr>
          </a:p>
          <a:p>
            <a:pPr marL="979805" lvl="2">
              <a:lnSpc>
                <a:spcPct val="150000"/>
              </a:lnSpc>
            </a:pPr>
            <a:r>
              <a:rPr lang="en-US" sz="2000" spc="-5" dirty="0">
                <a:cs typeface="Arial"/>
              </a:rPr>
              <a:t> Defined as households (i.e., individuals and families) who have</a:t>
            </a:r>
          </a:p>
          <a:p>
            <a:pPr marL="979805" lvl="2">
              <a:lnSpc>
                <a:spcPct val="150000"/>
              </a:lnSpc>
            </a:pPr>
            <a:r>
              <a:rPr lang="en-US" sz="2000" spc="-5" dirty="0">
                <a:cs typeface="Arial"/>
              </a:rPr>
              <a:t>previously been qualified as “homeless” as defined in 24 CFR 91.5, are currently housed due to temporary or emergency assistance, including financial assistance, services, temporary rental assistance or some type of other assistance to allow the household to be housed, and who need additional housing assistance or supportive services to avoid a return to homelessness. </a:t>
            </a: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Other Populations</a:t>
            </a:r>
            <a:endParaRPr lang="en-US" sz="4000" dirty="0"/>
          </a:p>
        </p:txBody>
      </p:sp>
      <p:pic>
        <p:nvPicPr>
          <p:cNvPr id="7" name="Picture 6" descr="A logo with hands and a house&#10;&#10;Description automatically generated">
            <a:extLst>
              <a:ext uri="{FF2B5EF4-FFF2-40B4-BE49-F238E27FC236}">
                <a16:creationId xmlns:a16="http://schemas.microsoft.com/office/drawing/2014/main" id="{DE87F5FB-DC97-6F99-D309-01169C97C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8" name="Picture 7" descr="A blue and black logo&#10;&#10;Description automatically generated with medium confidence">
            <a:extLst>
              <a:ext uri="{FF2B5EF4-FFF2-40B4-BE49-F238E27FC236}">
                <a16:creationId xmlns:a16="http://schemas.microsoft.com/office/drawing/2014/main" id="{BD6CB745-4C3C-D038-D33A-DA2B17AFF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164909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06460" y="1063653"/>
            <a:ext cx="9052560" cy="5287986"/>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At greatest risk of housing instability: </a:t>
            </a:r>
          </a:p>
          <a:p>
            <a:pPr marL="65405" marR="77470">
              <a:lnSpc>
                <a:spcPct val="95700"/>
              </a:lnSpc>
            </a:pPr>
            <a:endParaRPr lang="en-US" sz="2800" b="1" dirty="0">
              <a:latin typeface="Arial" panose="020B0604020202020204" pitchFamily="34" charset="0"/>
              <a:cs typeface="Arial" panose="020B0604020202020204" pitchFamily="34" charset="0"/>
            </a:endParaRPr>
          </a:p>
          <a:p>
            <a:pPr marL="65405" marR="77470">
              <a:lnSpc>
                <a:spcPct val="95700"/>
              </a:lnSpc>
            </a:pPr>
            <a:r>
              <a:rPr lang="en-US" sz="2000" dirty="0">
                <a:latin typeface="Arial"/>
                <a:cs typeface="Arial"/>
              </a:rPr>
              <a:t>Defined as </a:t>
            </a:r>
            <a:r>
              <a:rPr lang="en-US" sz="2000" spc="-5" dirty="0">
                <a:latin typeface="Arial"/>
                <a:cs typeface="Arial"/>
              </a:rPr>
              <a:t>households  who meet either </a:t>
            </a:r>
            <a:r>
              <a:rPr lang="en-US" sz="2000" dirty="0">
                <a:latin typeface="Arial"/>
                <a:cs typeface="Arial"/>
              </a:rPr>
              <a:t>(</a:t>
            </a:r>
            <a:r>
              <a:rPr lang="en-US" sz="2000" dirty="0" err="1">
                <a:latin typeface="Arial"/>
                <a:cs typeface="Arial"/>
              </a:rPr>
              <a:t>i</a:t>
            </a:r>
            <a:r>
              <a:rPr lang="en-US" sz="2000" dirty="0">
                <a:latin typeface="Arial"/>
                <a:cs typeface="Arial"/>
              </a:rPr>
              <a:t>) </a:t>
            </a:r>
            <a:r>
              <a:rPr lang="en-US" sz="2000" spc="-10" dirty="0">
                <a:latin typeface="Arial"/>
                <a:cs typeface="Arial"/>
              </a:rPr>
              <a:t>or </a:t>
            </a:r>
            <a:r>
              <a:rPr lang="en-US" sz="2000" spc="-5" dirty="0">
                <a:latin typeface="Arial"/>
                <a:cs typeface="Arial"/>
              </a:rPr>
              <a:t>(ii)</a:t>
            </a:r>
            <a:r>
              <a:rPr lang="en-US" sz="2000" spc="5" dirty="0">
                <a:latin typeface="Arial"/>
                <a:cs typeface="Arial"/>
              </a:rPr>
              <a:t> </a:t>
            </a:r>
            <a:r>
              <a:rPr lang="en-US" sz="2000" spc="-5" dirty="0">
                <a:latin typeface="Arial"/>
                <a:cs typeface="Arial"/>
              </a:rPr>
              <a:t>below:</a:t>
            </a:r>
            <a:endParaRPr lang="en-US" sz="2000" dirty="0">
              <a:latin typeface="Arial"/>
              <a:cs typeface="Arial"/>
            </a:endParaRPr>
          </a:p>
          <a:p>
            <a:pPr marL="522605" marR="85725" indent="-298450">
              <a:lnSpc>
                <a:spcPct val="150000"/>
              </a:lnSpc>
              <a:spcBef>
                <a:spcPts val="760"/>
              </a:spcBef>
              <a:buAutoNum type="romanLcPeriod"/>
              <a:tabLst>
                <a:tab pos="522605" algn="l"/>
                <a:tab pos="523240" algn="l"/>
              </a:tabLst>
            </a:pPr>
            <a:r>
              <a:rPr lang="en-US" sz="2000" dirty="0">
                <a:latin typeface="Arial"/>
                <a:cs typeface="Arial"/>
              </a:rPr>
              <a:t>have annual </a:t>
            </a:r>
            <a:r>
              <a:rPr lang="en-US" sz="2000" spc="-5" dirty="0">
                <a:latin typeface="Arial"/>
                <a:cs typeface="Arial"/>
              </a:rPr>
              <a:t>incomes less </a:t>
            </a:r>
            <a:r>
              <a:rPr lang="en-US" sz="2000" dirty="0">
                <a:latin typeface="Arial"/>
                <a:cs typeface="Arial"/>
              </a:rPr>
              <a:t>than or  </a:t>
            </a:r>
            <a:r>
              <a:rPr lang="en-US" sz="2000" spc="-5" dirty="0">
                <a:latin typeface="Arial"/>
                <a:cs typeface="Arial"/>
              </a:rPr>
              <a:t>equal </a:t>
            </a:r>
            <a:r>
              <a:rPr lang="en-US" sz="2000" dirty="0">
                <a:latin typeface="Arial"/>
                <a:cs typeface="Arial"/>
              </a:rPr>
              <a:t>to </a:t>
            </a:r>
            <a:r>
              <a:rPr lang="en-US" sz="2000" spc="-5" dirty="0">
                <a:latin typeface="Arial"/>
                <a:cs typeface="Arial"/>
              </a:rPr>
              <a:t>30% Annual Median  </a:t>
            </a:r>
            <a:r>
              <a:rPr lang="en-US" sz="2000" dirty="0">
                <a:latin typeface="Arial"/>
                <a:cs typeface="Arial"/>
              </a:rPr>
              <a:t>Income </a:t>
            </a:r>
            <a:r>
              <a:rPr lang="en-US" sz="2000" spc="-5" dirty="0">
                <a:latin typeface="Arial"/>
                <a:cs typeface="Arial"/>
              </a:rPr>
              <a:t>(AMI) </a:t>
            </a:r>
            <a:r>
              <a:rPr lang="en-US" sz="2000" dirty="0">
                <a:latin typeface="Arial"/>
                <a:cs typeface="Arial"/>
              </a:rPr>
              <a:t>and </a:t>
            </a:r>
            <a:r>
              <a:rPr lang="en-US" sz="2000" spc="-5" dirty="0">
                <a:latin typeface="Arial"/>
                <a:cs typeface="Arial"/>
              </a:rPr>
              <a:t>experience  </a:t>
            </a:r>
            <a:r>
              <a:rPr lang="en-US" sz="2000" dirty="0">
                <a:latin typeface="Arial"/>
                <a:cs typeface="Arial"/>
              </a:rPr>
              <a:t>severe </a:t>
            </a:r>
            <a:r>
              <a:rPr lang="en-US" sz="2000" spc="-5" dirty="0">
                <a:latin typeface="Arial"/>
                <a:cs typeface="Arial"/>
              </a:rPr>
              <a:t>housing cost burden </a:t>
            </a:r>
            <a:r>
              <a:rPr lang="en-US" sz="2000" dirty="0">
                <a:latin typeface="Arial"/>
                <a:cs typeface="Arial"/>
              </a:rPr>
              <a:t>(pay  more than 50% of </a:t>
            </a:r>
            <a:r>
              <a:rPr lang="en-US" sz="2000" spc="-5" dirty="0">
                <a:latin typeface="Arial"/>
                <a:cs typeface="Arial"/>
              </a:rPr>
              <a:t>monthly</a:t>
            </a:r>
            <a:r>
              <a:rPr lang="en-US" sz="2000" spc="-75" dirty="0">
                <a:latin typeface="Arial"/>
                <a:cs typeface="Arial"/>
              </a:rPr>
              <a:t> </a:t>
            </a:r>
            <a:r>
              <a:rPr lang="en-US" sz="2000" spc="-5" dirty="0">
                <a:latin typeface="Arial"/>
                <a:cs typeface="Arial"/>
              </a:rPr>
              <a:t>income  </a:t>
            </a:r>
            <a:r>
              <a:rPr lang="en-US" sz="2000" dirty="0">
                <a:latin typeface="Arial"/>
                <a:cs typeface="Arial"/>
              </a:rPr>
              <a:t>toward </a:t>
            </a:r>
            <a:r>
              <a:rPr lang="en-US" sz="2000" spc="-5" dirty="0">
                <a:latin typeface="Arial"/>
                <a:cs typeface="Arial"/>
              </a:rPr>
              <a:t>housing);</a:t>
            </a:r>
            <a:r>
              <a:rPr lang="en-US" sz="2000" spc="-65" dirty="0">
                <a:latin typeface="Arial"/>
                <a:cs typeface="Arial"/>
              </a:rPr>
              <a:t> </a:t>
            </a:r>
            <a:r>
              <a:rPr lang="en-US" sz="2000" dirty="0">
                <a:latin typeface="Arial"/>
                <a:cs typeface="Arial"/>
              </a:rPr>
              <a:t>or</a:t>
            </a:r>
          </a:p>
          <a:p>
            <a:pPr>
              <a:lnSpc>
                <a:spcPct val="150000"/>
              </a:lnSpc>
              <a:spcBef>
                <a:spcPts val="40"/>
              </a:spcBef>
              <a:buFont typeface="Arial"/>
              <a:buAutoNum type="romanLcPeriod"/>
            </a:pPr>
            <a:endParaRPr lang="en-US" sz="2000" dirty="0">
              <a:latin typeface="Times New Roman"/>
              <a:cs typeface="Times New Roman"/>
            </a:endParaRPr>
          </a:p>
          <a:p>
            <a:pPr marL="522605" marR="124460" indent="-328930">
              <a:lnSpc>
                <a:spcPct val="150000"/>
              </a:lnSpc>
              <a:buAutoNum type="romanLcPeriod"/>
              <a:tabLst>
                <a:tab pos="522605" algn="l"/>
                <a:tab pos="523240" algn="l"/>
              </a:tabLst>
            </a:pPr>
            <a:r>
              <a:rPr lang="en-US" sz="2000" dirty="0">
                <a:latin typeface="Arial"/>
                <a:cs typeface="Arial"/>
              </a:rPr>
              <a:t>have annual </a:t>
            </a:r>
            <a:r>
              <a:rPr lang="en-US" sz="2000" spc="-5" dirty="0">
                <a:latin typeface="Arial"/>
                <a:cs typeface="Arial"/>
              </a:rPr>
              <a:t>incomes less </a:t>
            </a:r>
            <a:r>
              <a:rPr lang="en-US" sz="2000" dirty="0">
                <a:latin typeface="Arial"/>
                <a:cs typeface="Arial"/>
              </a:rPr>
              <a:t>than</a:t>
            </a:r>
            <a:r>
              <a:rPr lang="en-US" sz="2000" spc="-60" dirty="0">
                <a:latin typeface="Arial"/>
                <a:cs typeface="Arial"/>
              </a:rPr>
              <a:t> </a:t>
            </a:r>
            <a:r>
              <a:rPr lang="en-US" sz="2000" dirty="0">
                <a:latin typeface="Arial"/>
                <a:cs typeface="Arial"/>
              </a:rPr>
              <a:t>or  </a:t>
            </a:r>
            <a:r>
              <a:rPr lang="en-US" sz="2000" spc="-5" dirty="0">
                <a:latin typeface="Arial"/>
                <a:cs typeface="Arial"/>
              </a:rPr>
              <a:t>equal </a:t>
            </a:r>
            <a:r>
              <a:rPr lang="en-US" sz="2000" dirty="0">
                <a:latin typeface="Arial"/>
                <a:cs typeface="Arial"/>
              </a:rPr>
              <a:t>to </a:t>
            </a:r>
            <a:r>
              <a:rPr lang="en-US" sz="2000" spc="-5" dirty="0">
                <a:latin typeface="Arial"/>
                <a:cs typeface="Arial"/>
              </a:rPr>
              <a:t>50% AMI </a:t>
            </a:r>
            <a:r>
              <a:rPr lang="en-US" sz="2000" dirty="0">
                <a:latin typeface="Arial"/>
                <a:cs typeface="Arial"/>
              </a:rPr>
              <a:t>and </a:t>
            </a:r>
            <a:r>
              <a:rPr lang="en-US" sz="2000" spc="-5" dirty="0">
                <a:latin typeface="Arial"/>
                <a:cs typeface="Arial"/>
              </a:rPr>
              <a:t>meet </a:t>
            </a:r>
            <a:r>
              <a:rPr lang="en-US" sz="2000" dirty="0">
                <a:latin typeface="Arial"/>
                <a:cs typeface="Arial"/>
              </a:rPr>
              <a:t>one of seven </a:t>
            </a:r>
            <a:r>
              <a:rPr lang="en-US" sz="2000" spc="-5" dirty="0">
                <a:latin typeface="Arial"/>
                <a:cs typeface="Arial"/>
              </a:rPr>
              <a:t>housing instability conditions from the at-risk of homelessness definition identified on Slide #5</a:t>
            </a:r>
            <a:endParaRPr lang="en-US" sz="2000" dirty="0">
              <a:latin typeface="Arial"/>
              <a:cs typeface="Arial"/>
            </a:endParaRPr>
          </a:p>
          <a:p>
            <a:pPr marL="351155" indent="-285750">
              <a:buFont typeface="Arial" panose="020B0604020202020204" pitchFamily="34" charset="0"/>
              <a:buChar char="•"/>
            </a:pPr>
            <a:endParaRPr lang="en-US" sz="1800" spc="-5" dirty="0">
              <a:cs typeface="Arial"/>
            </a:endParaRPr>
          </a:p>
          <a:p>
            <a:pPr marL="65405" marR="77470"/>
            <a:endParaRPr lang="en-US" spc="-5" dirty="0">
              <a:cs typeface="Arial"/>
            </a:endParaRP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Other Populations</a:t>
            </a:r>
            <a:endParaRPr lang="en-US" sz="4000" dirty="0"/>
          </a:p>
        </p:txBody>
      </p:sp>
      <p:pic>
        <p:nvPicPr>
          <p:cNvPr id="7" name="Picture 6" descr="A logo with hands and a house&#10;&#10;Description automatically generated">
            <a:extLst>
              <a:ext uri="{FF2B5EF4-FFF2-40B4-BE49-F238E27FC236}">
                <a16:creationId xmlns:a16="http://schemas.microsoft.com/office/drawing/2014/main" id="{7BD8C87F-9CF9-53BB-965D-E67B43338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8" name="Picture 7" descr="A blue and black logo&#10;&#10;Description automatically generated with medium confidence">
            <a:extLst>
              <a:ext uri="{FF2B5EF4-FFF2-40B4-BE49-F238E27FC236}">
                <a16:creationId xmlns:a16="http://schemas.microsoft.com/office/drawing/2014/main" id="{A0EB34C8-91D7-FE40-7469-A05304C7F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7815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06460" y="1063653"/>
            <a:ext cx="9052560" cy="3966599"/>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Other Populations: </a:t>
            </a:r>
          </a:p>
          <a:p>
            <a:pPr marL="65405" marR="77470">
              <a:lnSpc>
                <a:spcPct val="95700"/>
              </a:lnSpc>
            </a:pPr>
            <a:endParaRPr lang="en-US" sz="2800" b="1" dirty="0">
              <a:latin typeface="Arial" panose="020B0604020202020204" pitchFamily="34" charset="0"/>
              <a:cs typeface="Arial" panose="020B0604020202020204" pitchFamily="34" charset="0"/>
            </a:endParaRPr>
          </a:p>
          <a:p>
            <a:pPr marL="65405" marR="85725">
              <a:lnSpc>
                <a:spcPct val="150000"/>
              </a:lnSpc>
              <a:spcBef>
                <a:spcPts val="35"/>
              </a:spcBef>
            </a:pPr>
            <a:r>
              <a:rPr lang="en-US" sz="2000" spc="-10" dirty="0">
                <a:latin typeface="Arial"/>
                <a:cs typeface="Arial"/>
              </a:rPr>
              <a:t>Additional populations identified in the HOME-ARP Plan:</a:t>
            </a:r>
          </a:p>
          <a:p>
            <a:pPr marL="351155" marR="85725" indent="-285750">
              <a:lnSpc>
                <a:spcPct val="150000"/>
              </a:lnSpc>
              <a:spcBef>
                <a:spcPts val="35"/>
              </a:spcBef>
              <a:buFont typeface="Arial" panose="020B0604020202020204" pitchFamily="34" charset="0"/>
              <a:buChar char="•"/>
            </a:pPr>
            <a:r>
              <a:rPr lang="en-US" sz="2000" spc="-10" dirty="0">
                <a:latin typeface="Arial"/>
                <a:cs typeface="Arial"/>
              </a:rPr>
              <a:t>Veterans and their families are eligible under all of the identified QP. </a:t>
            </a:r>
          </a:p>
          <a:p>
            <a:pPr marL="351155" marR="85725" indent="-285750">
              <a:lnSpc>
                <a:spcPct val="150000"/>
              </a:lnSpc>
              <a:spcBef>
                <a:spcPts val="35"/>
              </a:spcBef>
              <a:buFont typeface="Arial" panose="020B0604020202020204" pitchFamily="34" charset="0"/>
              <a:buChar char="•"/>
            </a:pPr>
            <a:r>
              <a:rPr lang="en-US" sz="2000" spc="-10" dirty="0">
                <a:latin typeface="Arial"/>
                <a:cs typeface="Arial"/>
              </a:rPr>
              <a:t>Prison Reentry population </a:t>
            </a:r>
          </a:p>
          <a:p>
            <a:pPr marL="351155" marR="85725" indent="-285750">
              <a:lnSpc>
                <a:spcPct val="150000"/>
              </a:lnSpc>
              <a:spcBef>
                <a:spcPts val="35"/>
              </a:spcBef>
              <a:buFont typeface="Arial" panose="020B0604020202020204" pitchFamily="34" charset="0"/>
              <a:buChar char="•"/>
            </a:pPr>
            <a:r>
              <a:rPr lang="en-US" sz="2000" spc="-10" dirty="0">
                <a:latin typeface="Arial"/>
                <a:cs typeface="Arial"/>
              </a:rPr>
              <a:t>Homeless/At Risk population that does not meet the homeless definition. </a:t>
            </a:r>
          </a:p>
          <a:p>
            <a:pPr marL="351155" marR="85725" indent="-285750">
              <a:lnSpc>
                <a:spcPct val="150000"/>
              </a:lnSpc>
              <a:spcBef>
                <a:spcPts val="35"/>
              </a:spcBef>
              <a:buFont typeface="Arial" panose="020B0604020202020204" pitchFamily="34" charset="0"/>
              <a:buChar char="•"/>
            </a:pPr>
            <a:r>
              <a:rPr lang="en-US" sz="2000" spc="-10" dirty="0">
                <a:latin typeface="Arial"/>
                <a:cs typeface="Arial"/>
              </a:rPr>
              <a:t>Homeless youth</a:t>
            </a:r>
            <a:endParaRPr lang="en-US" sz="2000" dirty="0">
              <a:latin typeface="Arial"/>
              <a:cs typeface="Arial"/>
            </a:endParaRPr>
          </a:p>
          <a:p>
            <a:pPr marL="351155" indent="-285750">
              <a:buFont typeface="Arial" panose="020B0604020202020204" pitchFamily="34" charset="0"/>
              <a:buChar char="•"/>
            </a:pPr>
            <a:endParaRPr lang="en-US" sz="1800" spc="-5" dirty="0">
              <a:cs typeface="Arial"/>
            </a:endParaRPr>
          </a:p>
          <a:p>
            <a:pPr marL="65405" marR="77470"/>
            <a:endParaRPr lang="en-US" spc="-5" dirty="0">
              <a:cs typeface="Arial"/>
            </a:endParaRP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Other Populations</a:t>
            </a:r>
            <a:endParaRPr lang="en-US" sz="4000" dirty="0"/>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45341" y="7048175"/>
            <a:ext cx="1015880" cy="462355"/>
          </a:xfrm>
          <a:prstGeom prst="rect">
            <a:avLst/>
          </a:prstGeom>
        </p:spPr>
      </p:pic>
      <p:pic>
        <p:nvPicPr>
          <p:cNvPr id="6" name="Picture 5" descr="A logo with hands and a house&#10;&#10;Description automatically generated">
            <a:extLst>
              <a:ext uri="{FF2B5EF4-FFF2-40B4-BE49-F238E27FC236}">
                <a16:creationId xmlns:a16="http://schemas.microsoft.com/office/drawing/2014/main" id="{CFE17ECA-37C4-FC46-C7F9-17BC1313F9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349139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06460" y="1063653"/>
            <a:ext cx="9052560" cy="4766818"/>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What is limitations: </a:t>
            </a:r>
          </a:p>
          <a:p>
            <a:pPr marL="65405" marR="77470">
              <a:lnSpc>
                <a:spcPct val="95700"/>
              </a:lnSpc>
            </a:pPr>
            <a:endParaRPr lang="en-US" sz="2800" b="1" dirty="0">
              <a:latin typeface="Arial" panose="020B0604020202020204" pitchFamily="34" charset="0"/>
              <a:cs typeface="Arial" panose="020B0604020202020204" pitchFamily="34" charset="0"/>
            </a:endParaRPr>
          </a:p>
          <a:p>
            <a:pPr marL="65405"/>
            <a:r>
              <a:rPr lang="en-US" sz="2200" b="1" i="1" dirty="0"/>
              <a:t>Limitations</a:t>
            </a:r>
            <a:r>
              <a:rPr lang="en-US" sz="2200" dirty="0"/>
              <a:t> </a:t>
            </a:r>
            <a:r>
              <a:rPr lang="en-US" sz="2200" u="sng" dirty="0"/>
              <a:t>exclude</a:t>
            </a:r>
            <a:r>
              <a:rPr lang="en-US" sz="2200" dirty="0"/>
              <a:t> certain QPs or subpopulations of QPs from eligibility for a project or activity </a:t>
            </a:r>
          </a:p>
          <a:p>
            <a:pPr marL="808355" lvl="1" indent="-285750">
              <a:buFont typeface="Arial" panose="020B0604020202020204" pitchFamily="34" charset="0"/>
              <a:buChar char="•"/>
            </a:pPr>
            <a:r>
              <a:rPr lang="en-US" sz="2200" dirty="0"/>
              <a:t>Some limitations violate fair housing and civil rights laws (including protections for disabled) </a:t>
            </a:r>
          </a:p>
          <a:p>
            <a:pPr marL="808355" lvl="1" indent="-285750">
              <a:buFont typeface="Arial" panose="020B0604020202020204" pitchFamily="34" charset="0"/>
              <a:buChar char="•"/>
            </a:pPr>
            <a:r>
              <a:rPr lang="en-US" sz="2200" dirty="0"/>
              <a:t>Limitations can make it difficult for to meet ARP requirement that all four QPs have access to its HOME-ARP program </a:t>
            </a:r>
          </a:p>
          <a:p>
            <a:pPr marL="351155" indent="-285750">
              <a:buFont typeface="Arial" panose="020B0604020202020204" pitchFamily="34" charset="0"/>
              <a:buChar char="•"/>
            </a:pPr>
            <a:endParaRPr lang="en-US" sz="2200" dirty="0"/>
          </a:p>
          <a:p>
            <a:pPr marL="65405"/>
            <a:r>
              <a:rPr lang="en-US" sz="2200" dirty="0"/>
              <a:t>Agencies should not impose a limitation on eligibility unless: </a:t>
            </a:r>
          </a:p>
          <a:p>
            <a:pPr marL="1265555" lvl="2" indent="-285750">
              <a:buFont typeface="Arial" panose="020B0604020202020204" pitchFamily="34" charset="0"/>
              <a:buChar char="•"/>
            </a:pPr>
            <a:r>
              <a:rPr lang="en-US" sz="2200" dirty="0"/>
              <a:t>It is necessary to address a greater gap in effective housing, aid, benefit, or services in the geographic area</a:t>
            </a:r>
          </a:p>
          <a:p>
            <a:pPr marL="65405" marR="77470"/>
            <a:endParaRPr lang="en-US" spc="-5" dirty="0">
              <a:cs typeface="Arial"/>
            </a:endParaRP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Program Eligibility and Limitation </a:t>
            </a:r>
            <a:endParaRPr lang="en-US" sz="4000" dirty="0"/>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45341" y="7048175"/>
            <a:ext cx="1015880" cy="462355"/>
          </a:xfrm>
          <a:prstGeom prst="rect">
            <a:avLst/>
          </a:prstGeom>
        </p:spPr>
      </p:pic>
      <p:pic>
        <p:nvPicPr>
          <p:cNvPr id="6" name="Picture 5" descr="A logo with hands and a house&#10;&#10;Description automatically generated">
            <a:extLst>
              <a:ext uri="{FF2B5EF4-FFF2-40B4-BE49-F238E27FC236}">
                <a16:creationId xmlns:a16="http://schemas.microsoft.com/office/drawing/2014/main" id="{0282A794-B394-9147-33A8-4B4F42A85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188139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06460" y="1063653"/>
            <a:ext cx="9052560" cy="1706301"/>
          </a:xfrm>
        </p:spPr>
        <p:txBody>
          <a:bodyPr/>
          <a:lstStyle/>
          <a:p>
            <a:pPr marL="65405" marR="77470">
              <a:lnSpc>
                <a:spcPct val="95700"/>
              </a:lnSpc>
            </a:pPr>
            <a:endParaRPr lang="en-US" sz="2800" b="1" dirty="0">
              <a:latin typeface="Arial" panose="020B0604020202020204" pitchFamily="34" charset="0"/>
              <a:cs typeface="Arial" panose="020B0604020202020204" pitchFamily="34" charset="0"/>
            </a:endParaRPr>
          </a:p>
          <a:p>
            <a:pPr marL="65405" marR="77470"/>
            <a:r>
              <a:rPr lang="en-US" sz="2800" dirty="0"/>
              <a:t>All QP applicants for HOME-ARP project or activities must be admitted into program in chronological order of their application (without any preference or prioritization).  </a:t>
            </a:r>
            <a:endParaRPr lang="en-US" sz="2400"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Access to Programs </a:t>
            </a:r>
            <a:endParaRPr lang="en-US" sz="4000" dirty="0"/>
          </a:p>
        </p:txBody>
      </p:sp>
      <p:pic>
        <p:nvPicPr>
          <p:cNvPr id="6" name="Picture 5" descr="A logo with hands and a house&#10;&#10;Description automatically generated">
            <a:extLst>
              <a:ext uri="{FF2B5EF4-FFF2-40B4-BE49-F238E27FC236}">
                <a16:creationId xmlns:a16="http://schemas.microsoft.com/office/drawing/2014/main" id="{184B0C09-49C1-B38D-D07F-5B5EBD93D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7" name="Picture 6" descr="A blue and black logo&#10;&#10;Description automatically generated with medium confidence">
            <a:extLst>
              <a:ext uri="{FF2B5EF4-FFF2-40B4-BE49-F238E27FC236}">
                <a16:creationId xmlns:a16="http://schemas.microsoft.com/office/drawing/2014/main" id="{F32230FE-E023-D94A-0111-3ECDDDE60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337883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06460" y="1063652"/>
            <a:ext cx="9052560" cy="4372351"/>
          </a:xfrm>
        </p:spPr>
        <p:txBody>
          <a:bodyPr/>
          <a:lstStyle/>
          <a:p>
            <a:pPr marL="65405" marR="77470">
              <a:lnSpc>
                <a:spcPct val="150000"/>
              </a:lnSpc>
            </a:pPr>
            <a:r>
              <a:rPr lang="en-US" sz="2400" dirty="0"/>
              <a:t>Project/Activity-Specific Waiting Lists –established for each HOME-ARP project or activity </a:t>
            </a:r>
          </a:p>
          <a:p>
            <a:pPr marL="979805" marR="77470" lvl="1" indent="-457200">
              <a:lnSpc>
                <a:spcPct val="150000"/>
              </a:lnSpc>
              <a:buFont typeface="Arial" panose="020B0604020202020204" pitchFamily="34" charset="0"/>
              <a:buChar char="•"/>
            </a:pPr>
            <a:r>
              <a:rPr lang="en-US" sz="2400" dirty="0"/>
              <a:t>Can be used with limitations </a:t>
            </a:r>
          </a:p>
          <a:p>
            <a:pPr marL="979805" marR="77470" lvl="1" indent="-457200">
              <a:lnSpc>
                <a:spcPct val="150000"/>
              </a:lnSpc>
              <a:buFont typeface="Arial" panose="020B0604020202020204" pitchFamily="34" charset="0"/>
              <a:buChar char="•"/>
            </a:pPr>
            <a:r>
              <a:rPr lang="en-US" sz="2400" dirty="0"/>
              <a:t>All qualifying households that apply are placed on the list. Applicants: </a:t>
            </a:r>
          </a:p>
          <a:p>
            <a:pPr marL="1894205" marR="77470" lvl="3" indent="-457200">
              <a:lnSpc>
                <a:spcPct val="150000"/>
              </a:lnSpc>
              <a:buFont typeface="Arial" panose="020B0604020202020204" pitchFamily="34" charset="0"/>
              <a:buChar char="•"/>
            </a:pPr>
            <a:r>
              <a:rPr lang="en-US" sz="2400" dirty="0"/>
              <a:t>Selected in chronological order, to the extent practicable. </a:t>
            </a:r>
          </a:p>
          <a:p>
            <a:pPr marL="522605" marR="77470" indent="-457200">
              <a:lnSpc>
                <a:spcPct val="150000"/>
              </a:lnSpc>
              <a:buFont typeface="Arial" panose="020B0604020202020204" pitchFamily="34" charset="0"/>
              <a:buChar char="•"/>
            </a:pPr>
            <a:r>
              <a:rPr lang="en-US" sz="2400" dirty="0"/>
              <a:t>CE and other agencies can refer clients to the waiting list.</a:t>
            </a:r>
            <a:endParaRPr lang="en-US" sz="2400" b="1" dirty="0">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Access to Programs </a:t>
            </a:r>
            <a:endParaRPr lang="en-US" sz="4000" dirty="0"/>
          </a:p>
        </p:txBody>
      </p:sp>
      <p:pic>
        <p:nvPicPr>
          <p:cNvPr id="6" name="Picture 5" descr="A logo with hands and a house&#10;&#10;Description automatically generated">
            <a:extLst>
              <a:ext uri="{FF2B5EF4-FFF2-40B4-BE49-F238E27FC236}">
                <a16:creationId xmlns:a16="http://schemas.microsoft.com/office/drawing/2014/main" id="{2371D02B-E678-0E22-4F65-5A89D304A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7" name="Picture 6" descr="A blue and black logo&#10;&#10;Description automatically generated with medium confidence">
            <a:extLst>
              <a:ext uri="{FF2B5EF4-FFF2-40B4-BE49-F238E27FC236}">
                <a16:creationId xmlns:a16="http://schemas.microsoft.com/office/drawing/2014/main" id="{C509F60C-E883-6108-C729-E69F1B1C7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267549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482" y="220030"/>
            <a:ext cx="7099934" cy="738664"/>
          </a:xfrm>
          <a:prstGeom prst="rect">
            <a:avLst/>
          </a:prstGeom>
        </p:spPr>
        <p:txBody>
          <a:bodyPr vert="horz" wrap="square" lIns="0" tIns="0" rIns="0" bIns="0" rtlCol="0">
            <a:spAutoFit/>
          </a:bodyPr>
          <a:lstStyle/>
          <a:p>
            <a:pPr marL="12700" algn="ctr">
              <a:lnSpc>
                <a:spcPct val="100000"/>
              </a:lnSpc>
            </a:pPr>
            <a:r>
              <a:rPr sz="2400" b="1" spc="-5" dirty="0">
                <a:latin typeface="Arial"/>
                <a:cs typeface="Arial"/>
              </a:rPr>
              <a:t>Comparison </a:t>
            </a:r>
            <a:r>
              <a:rPr sz="2400" b="1" dirty="0">
                <a:latin typeface="Arial"/>
                <a:cs typeface="Arial"/>
              </a:rPr>
              <a:t>of </a:t>
            </a:r>
            <a:r>
              <a:rPr sz="2400" b="1" spc="-5" dirty="0">
                <a:latin typeface="Arial"/>
                <a:cs typeface="Arial"/>
              </a:rPr>
              <a:t>HOME-ARP qualifying populations vs. CoC/ESG eligible</a:t>
            </a:r>
            <a:r>
              <a:rPr sz="2400" b="1" spc="80" dirty="0">
                <a:latin typeface="Arial"/>
                <a:cs typeface="Arial"/>
              </a:rPr>
              <a:t> </a:t>
            </a:r>
            <a:r>
              <a:rPr sz="2400" b="1" spc="-5" dirty="0">
                <a:latin typeface="Arial"/>
                <a:cs typeface="Arial"/>
              </a:rPr>
              <a:t>participants</a:t>
            </a:r>
            <a:endParaRPr sz="2400" dirty="0">
              <a:latin typeface="Arial"/>
              <a:cs typeface="Arial"/>
            </a:endParaRPr>
          </a:p>
        </p:txBody>
      </p:sp>
      <p:sp>
        <p:nvSpPr>
          <p:cNvPr id="6" name="object 6"/>
          <p:cNvSpPr txBox="1"/>
          <p:nvPr/>
        </p:nvSpPr>
        <p:spPr>
          <a:xfrm>
            <a:off x="901700" y="1195578"/>
            <a:ext cx="8241665" cy="5599482"/>
          </a:xfrm>
          <a:prstGeom prst="rect">
            <a:avLst/>
          </a:prstGeom>
        </p:spPr>
        <p:txBody>
          <a:bodyPr vert="horz" wrap="square" lIns="0" tIns="0" rIns="0" bIns="0" rtlCol="0">
            <a:spAutoFit/>
          </a:bodyPr>
          <a:lstStyle/>
          <a:p>
            <a:pPr marL="12700">
              <a:lnSpc>
                <a:spcPct val="150000"/>
              </a:lnSpc>
              <a:spcBef>
                <a:spcPts val="944"/>
              </a:spcBef>
            </a:pPr>
            <a:r>
              <a:rPr sz="1600" b="1" spc="-5" dirty="0">
                <a:latin typeface="Arial"/>
                <a:cs typeface="Arial"/>
              </a:rPr>
              <a:t>HOME-ARP Qualifying</a:t>
            </a:r>
            <a:r>
              <a:rPr sz="1600" b="1" spc="-45" dirty="0">
                <a:latin typeface="Arial"/>
                <a:cs typeface="Arial"/>
              </a:rPr>
              <a:t> </a:t>
            </a:r>
            <a:r>
              <a:rPr sz="1600" b="1" dirty="0">
                <a:latin typeface="Arial"/>
                <a:cs typeface="Arial"/>
              </a:rPr>
              <a:t>Populations</a:t>
            </a:r>
            <a:endParaRPr sz="1600" dirty="0">
              <a:latin typeface="Arial"/>
              <a:cs typeface="Arial"/>
            </a:endParaRPr>
          </a:p>
          <a:p>
            <a:pPr marL="469900" indent="-228600">
              <a:lnSpc>
                <a:spcPct val="150000"/>
              </a:lnSpc>
              <a:spcBef>
                <a:spcPts val="935"/>
              </a:spcBef>
              <a:buAutoNum type="arabicPeriod"/>
              <a:tabLst>
                <a:tab pos="470534" algn="l"/>
              </a:tabLst>
            </a:pPr>
            <a:r>
              <a:rPr sz="1600" dirty="0">
                <a:latin typeface="Arial"/>
                <a:cs typeface="Arial"/>
              </a:rPr>
              <a:t>Homeless—as </a:t>
            </a:r>
            <a:r>
              <a:rPr sz="1600" spc="-5" dirty="0">
                <a:latin typeface="Arial"/>
                <a:cs typeface="Arial"/>
              </a:rPr>
              <a:t>defined in </a:t>
            </a:r>
            <a:r>
              <a:rPr sz="1600" u="sng" dirty="0">
                <a:solidFill>
                  <a:srgbClr val="0000FF"/>
                </a:solidFill>
                <a:latin typeface="Arial"/>
                <a:cs typeface="Arial"/>
                <a:hlinkClick r:id="rId2"/>
              </a:rPr>
              <a:t>24 </a:t>
            </a:r>
            <a:r>
              <a:rPr sz="1600" u="sng" spc="-5" dirty="0">
                <a:solidFill>
                  <a:srgbClr val="0000FF"/>
                </a:solidFill>
                <a:latin typeface="Arial"/>
                <a:cs typeface="Arial"/>
                <a:hlinkClick r:id="rId2"/>
              </a:rPr>
              <a:t>CFR 91.5 </a:t>
            </a:r>
            <a:r>
              <a:rPr sz="1600" i="1" spc="-5" dirty="0">
                <a:latin typeface="Arial"/>
                <a:cs typeface="Arial"/>
              </a:rPr>
              <a:t>Homeless </a:t>
            </a:r>
            <a:r>
              <a:rPr sz="1600" dirty="0">
                <a:latin typeface="Arial"/>
                <a:cs typeface="Arial"/>
              </a:rPr>
              <a:t>(1), </a:t>
            </a:r>
            <a:r>
              <a:rPr sz="1600" spc="-5" dirty="0">
                <a:latin typeface="Arial"/>
                <a:cs typeface="Arial"/>
              </a:rPr>
              <a:t>(2), </a:t>
            </a:r>
            <a:r>
              <a:rPr sz="1600" dirty="0">
                <a:latin typeface="Arial"/>
                <a:cs typeface="Arial"/>
              </a:rPr>
              <a:t>(3)</a:t>
            </a:r>
          </a:p>
          <a:p>
            <a:pPr marL="469900" indent="-228600">
              <a:lnSpc>
                <a:spcPct val="150000"/>
              </a:lnSpc>
              <a:buAutoNum type="arabicPeriod"/>
              <a:tabLst>
                <a:tab pos="470534" algn="l"/>
              </a:tabLst>
            </a:pPr>
            <a:r>
              <a:rPr sz="1600" spc="-5" dirty="0">
                <a:latin typeface="Arial"/>
                <a:cs typeface="Arial"/>
              </a:rPr>
              <a:t>At risk </a:t>
            </a:r>
            <a:r>
              <a:rPr sz="1600" dirty="0">
                <a:latin typeface="Arial"/>
                <a:cs typeface="Arial"/>
              </a:rPr>
              <a:t>of </a:t>
            </a:r>
            <a:r>
              <a:rPr sz="1600" spc="-5" dirty="0">
                <a:latin typeface="Arial"/>
                <a:cs typeface="Arial"/>
              </a:rPr>
              <a:t>homelessness—as defined </a:t>
            </a:r>
            <a:r>
              <a:rPr sz="1600" dirty="0">
                <a:latin typeface="Arial"/>
                <a:cs typeface="Arial"/>
              </a:rPr>
              <a:t>in </a:t>
            </a:r>
            <a:r>
              <a:rPr sz="1600" u="sng" dirty="0">
                <a:solidFill>
                  <a:srgbClr val="0000FF"/>
                </a:solidFill>
                <a:latin typeface="Arial"/>
                <a:cs typeface="Arial"/>
                <a:hlinkClick r:id="rId2"/>
              </a:rPr>
              <a:t>24 </a:t>
            </a:r>
            <a:r>
              <a:rPr sz="1600" u="sng" spc="-5" dirty="0">
                <a:solidFill>
                  <a:srgbClr val="0000FF"/>
                </a:solidFill>
                <a:latin typeface="Arial"/>
                <a:cs typeface="Arial"/>
                <a:hlinkClick r:id="rId2"/>
              </a:rPr>
              <a:t>CFR </a:t>
            </a:r>
            <a:r>
              <a:rPr sz="1600" u="sng" dirty="0">
                <a:solidFill>
                  <a:srgbClr val="0000FF"/>
                </a:solidFill>
                <a:latin typeface="Arial"/>
                <a:cs typeface="Arial"/>
                <a:hlinkClick r:id="rId2"/>
              </a:rPr>
              <a:t>91.5 </a:t>
            </a:r>
            <a:r>
              <a:rPr sz="1600" i="1" spc="-5" dirty="0">
                <a:latin typeface="Arial"/>
                <a:cs typeface="Arial"/>
              </a:rPr>
              <a:t>At risk </a:t>
            </a:r>
            <a:r>
              <a:rPr sz="1600" i="1" spc="-10" dirty="0">
                <a:latin typeface="Arial"/>
                <a:cs typeface="Arial"/>
              </a:rPr>
              <a:t>of</a:t>
            </a:r>
            <a:r>
              <a:rPr sz="1600" i="1" spc="100" dirty="0">
                <a:latin typeface="Arial"/>
                <a:cs typeface="Arial"/>
              </a:rPr>
              <a:t> </a:t>
            </a:r>
            <a:r>
              <a:rPr sz="1600" i="1" spc="-5" dirty="0">
                <a:latin typeface="Arial"/>
                <a:cs typeface="Arial"/>
              </a:rPr>
              <a:t>homelessness</a:t>
            </a:r>
            <a:endParaRPr sz="1600" dirty="0">
              <a:latin typeface="Arial"/>
              <a:cs typeface="Arial"/>
            </a:endParaRPr>
          </a:p>
          <a:p>
            <a:pPr marL="469900" marR="5080" indent="-228600">
              <a:lnSpc>
                <a:spcPct val="150000"/>
              </a:lnSpc>
              <a:spcBef>
                <a:spcPts val="50"/>
              </a:spcBef>
              <a:buAutoNum type="arabicPeriod"/>
              <a:tabLst>
                <a:tab pos="470534" algn="l"/>
              </a:tabLst>
            </a:pPr>
            <a:r>
              <a:rPr sz="1600" spc="-5" dirty="0">
                <a:latin typeface="Arial"/>
                <a:cs typeface="Arial"/>
              </a:rPr>
              <a:t>Fleeing, </a:t>
            </a:r>
            <a:r>
              <a:rPr sz="1600" dirty="0">
                <a:latin typeface="Arial"/>
                <a:cs typeface="Arial"/>
              </a:rPr>
              <a:t>or </a:t>
            </a:r>
            <a:r>
              <a:rPr sz="1600" spc="-5" dirty="0">
                <a:latin typeface="Arial"/>
                <a:cs typeface="Arial"/>
              </a:rPr>
              <a:t>attempting </a:t>
            </a:r>
            <a:r>
              <a:rPr sz="1600" dirty="0">
                <a:latin typeface="Arial"/>
                <a:cs typeface="Arial"/>
              </a:rPr>
              <a:t>to </a:t>
            </a:r>
            <a:r>
              <a:rPr sz="1600" spc="-5" dirty="0">
                <a:latin typeface="Arial"/>
                <a:cs typeface="Arial"/>
              </a:rPr>
              <a:t>flee, domestic violence, dating violence, </a:t>
            </a:r>
            <a:r>
              <a:rPr sz="1600" dirty="0">
                <a:latin typeface="Arial"/>
                <a:cs typeface="Arial"/>
              </a:rPr>
              <a:t>sexual </a:t>
            </a:r>
            <a:r>
              <a:rPr sz="1600" spc="-5" dirty="0">
                <a:latin typeface="Arial"/>
                <a:cs typeface="Arial"/>
              </a:rPr>
              <a:t>assault, </a:t>
            </a:r>
            <a:r>
              <a:rPr sz="1600" dirty="0">
                <a:latin typeface="Arial"/>
                <a:cs typeface="Arial"/>
              </a:rPr>
              <a:t>stalking, or </a:t>
            </a:r>
            <a:r>
              <a:rPr sz="1600" spc="-5" dirty="0">
                <a:latin typeface="Arial"/>
                <a:cs typeface="Arial"/>
              </a:rPr>
              <a:t>human trafficking—as defined </a:t>
            </a:r>
            <a:r>
              <a:rPr sz="1600" dirty="0">
                <a:latin typeface="Arial"/>
                <a:cs typeface="Arial"/>
              </a:rPr>
              <a:t>by  the </a:t>
            </a:r>
            <a:r>
              <a:rPr sz="1600" spc="-10" dirty="0">
                <a:latin typeface="Arial"/>
                <a:cs typeface="Arial"/>
              </a:rPr>
              <a:t>U.S. </a:t>
            </a:r>
            <a:r>
              <a:rPr sz="1600" spc="-5" dirty="0">
                <a:latin typeface="Arial"/>
                <a:cs typeface="Arial"/>
              </a:rPr>
              <a:t>Department </a:t>
            </a:r>
            <a:r>
              <a:rPr sz="1600" dirty="0">
                <a:latin typeface="Arial"/>
                <a:cs typeface="Arial"/>
              </a:rPr>
              <a:t>of </a:t>
            </a:r>
            <a:r>
              <a:rPr sz="1600" spc="-5" dirty="0">
                <a:latin typeface="Arial"/>
                <a:cs typeface="Arial"/>
              </a:rPr>
              <a:t>Housing </a:t>
            </a:r>
            <a:r>
              <a:rPr sz="1600" dirty="0">
                <a:latin typeface="Arial"/>
                <a:cs typeface="Arial"/>
              </a:rPr>
              <a:t>and Urban </a:t>
            </a:r>
            <a:r>
              <a:rPr sz="1600" spc="-5" dirty="0">
                <a:latin typeface="Arial"/>
                <a:cs typeface="Arial"/>
              </a:rPr>
              <a:t>Development</a:t>
            </a:r>
            <a:r>
              <a:rPr sz="1600" spc="25" dirty="0">
                <a:latin typeface="Arial"/>
                <a:cs typeface="Arial"/>
              </a:rPr>
              <a:t> </a:t>
            </a:r>
            <a:r>
              <a:rPr sz="1600" dirty="0">
                <a:latin typeface="Arial"/>
                <a:cs typeface="Arial"/>
              </a:rPr>
              <a:t>(HUD)</a:t>
            </a:r>
          </a:p>
          <a:p>
            <a:pPr marL="469900" indent="-228600">
              <a:lnSpc>
                <a:spcPct val="150000"/>
              </a:lnSpc>
              <a:buAutoNum type="arabicPeriod"/>
              <a:tabLst>
                <a:tab pos="470534" algn="l"/>
              </a:tabLst>
            </a:pPr>
            <a:r>
              <a:rPr sz="1600" spc="-5" dirty="0">
                <a:latin typeface="Arial"/>
                <a:cs typeface="Arial"/>
              </a:rPr>
              <a:t>Other Populations—those who </a:t>
            </a:r>
            <a:r>
              <a:rPr sz="1600" dirty="0">
                <a:latin typeface="Arial"/>
                <a:cs typeface="Arial"/>
              </a:rPr>
              <a:t>do </a:t>
            </a:r>
            <a:r>
              <a:rPr sz="1600" spc="-5" dirty="0">
                <a:latin typeface="Arial"/>
                <a:cs typeface="Arial"/>
              </a:rPr>
              <a:t>not qualify under </a:t>
            </a:r>
            <a:r>
              <a:rPr sz="1600" dirty="0">
                <a:latin typeface="Arial"/>
                <a:cs typeface="Arial"/>
              </a:rPr>
              <a:t>the </a:t>
            </a:r>
            <a:r>
              <a:rPr sz="1600" spc="-5" dirty="0">
                <a:latin typeface="Arial"/>
                <a:cs typeface="Arial"/>
              </a:rPr>
              <a:t>other three </a:t>
            </a:r>
            <a:r>
              <a:rPr sz="1600" dirty="0">
                <a:latin typeface="Arial"/>
                <a:cs typeface="Arial"/>
              </a:rPr>
              <a:t>QP </a:t>
            </a:r>
            <a:r>
              <a:rPr sz="1600" spc="-5" dirty="0">
                <a:latin typeface="Arial"/>
                <a:cs typeface="Arial"/>
              </a:rPr>
              <a:t>definitions </a:t>
            </a:r>
            <a:r>
              <a:rPr sz="1600" dirty="0">
                <a:latin typeface="Arial"/>
                <a:cs typeface="Arial"/>
              </a:rPr>
              <a:t>but meet one of </a:t>
            </a:r>
            <a:r>
              <a:rPr sz="1600" spc="-5" dirty="0">
                <a:latin typeface="Arial"/>
                <a:cs typeface="Arial"/>
              </a:rPr>
              <a:t>the Other</a:t>
            </a:r>
            <a:r>
              <a:rPr sz="1600" spc="200" dirty="0">
                <a:latin typeface="Arial"/>
                <a:cs typeface="Arial"/>
              </a:rPr>
              <a:t> </a:t>
            </a:r>
            <a:r>
              <a:rPr sz="1600" spc="-5" dirty="0">
                <a:latin typeface="Arial"/>
                <a:cs typeface="Arial"/>
              </a:rPr>
              <a:t>Populations</a:t>
            </a:r>
            <a:endParaRPr sz="1600" dirty="0">
              <a:latin typeface="Arial"/>
              <a:cs typeface="Arial"/>
            </a:endParaRPr>
          </a:p>
          <a:p>
            <a:pPr marL="469900">
              <a:lnSpc>
                <a:spcPct val="150000"/>
              </a:lnSpc>
            </a:pPr>
            <a:r>
              <a:rPr sz="1600" dirty="0">
                <a:latin typeface="Arial"/>
                <a:cs typeface="Arial"/>
              </a:rPr>
              <a:t>criteria </a:t>
            </a:r>
            <a:r>
              <a:rPr sz="1600" spc="-5" dirty="0">
                <a:latin typeface="Arial"/>
                <a:cs typeface="Arial"/>
              </a:rPr>
              <a:t>identified in Section </a:t>
            </a:r>
            <a:r>
              <a:rPr sz="1600" dirty="0">
                <a:latin typeface="Arial"/>
                <a:cs typeface="Arial"/>
              </a:rPr>
              <a:t>IV </a:t>
            </a:r>
            <a:r>
              <a:rPr sz="1600" spc="-10" dirty="0">
                <a:latin typeface="Arial"/>
                <a:cs typeface="Arial"/>
              </a:rPr>
              <a:t>of </a:t>
            </a:r>
            <a:r>
              <a:rPr sz="1600" dirty="0">
                <a:latin typeface="Arial"/>
                <a:cs typeface="Arial"/>
              </a:rPr>
              <a:t>the </a:t>
            </a:r>
            <a:r>
              <a:rPr sz="1600" u="sng" spc="-5" dirty="0">
                <a:solidFill>
                  <a:srgbClr val="0000FF"/>
                </a:solidFill>
                <a:latin typeface="Arial"/>
                <a:cs typeface="Arial"/>
                <a:hlinkClick r:id="rId3"/>
              </a:rPr>
              <a:t>HOME-ARP</a:t>
            </a:r>
            <a:r>
              <a:rPr sz="1600" u="sng" spc="20" dirty="0">
                <a:solidFill>
                  <a:srgbClr val="0000FF"/>
                </a:solidFill>
                <a:latin typeface="Arial"/>
                <a:cs typeface="Arial"/>
                <a:hlinkClick r:id="rId3"/>
              </a:rPr>
              <a:t> </a:t>
            </a:r>
            <a:r>
              <a:rPr sz="1600" u="sng" spc="-5" dirty="0">
                <a:solidFill>
                  <a:srgbClr val="0000FF"/>
                </a:solidFill>
                <a:latin typeface="Arial"/>
                <a:cs typeface="Arial"/>
                <a:hlinkClick r:id="rId3"/>
              </a:rPr>
              <a:t>Notice</a:t>
            </a:r>
            <a:r>
              <a:rPr sz="1600" spc="-5" dirty="0">
                <a:solidFill>
                  <a:srgbClr val="0000FF"/>
                </a:solidFill>
                <a:latin typeface="Arial"/>
                <a:cs typeface="Arial"/>
              </a:rPr>
              <a:t>.</a:t>
            </a:r>
            <a:endParaRPr sz="1600" dirty="0">
              <a:latin typeface="Arial"/>
              <a:cs typeface="Arial"/>
            </a:endParaRPr>
          </a:p>
          <a:p>
            <a:pPr marL="12700">
              <a:lnSpc>
                <a:spcPct val="150000"/>
              </a:lnSpc>
              <a:spcBef>
                <a:spcPts val="930"/>
              </a:spcBef>
            </a:pPr>
            <a:r>
              <a:rPr sz="1600" b="1" spc="-5" dirty="0">
                <a:latin typeface="Arial"/>
                <a:cs typeface="Arial"/>
              </a:rPr>
              <a:t>ESG </a:t>
            </a:r>
            <a:r>
              <a:rPr sz="1600" b="1" dirty="0">
                <a:latin typeface="Arial"/>
                <a:cs typeface="Arial"/>
              </a:rPr>
              <a:t>and </a:t>
            </a:r>
            <a:r>
              <a:rPr sz="1600" b="1" spc="-5" dirty="0">
                <a:latin typeface="Arial"/>
                <a:cs typeface="Arial"/>
              </a:rPr>
              <a:t>CoC Eligible</a:t>
            </a:r>
            <a:r>
              <a:rPr sz="1600" b="1" spc="10" dirty="0">
                <a:latin typeface="Arial"/>
                <a:cs typeface="Arial"/>
              </a:rPr>
              <a:t> </a:t>
            </a:r>
            <a:r>
              <a:rPr sz="1600" b="1" spc="-5" dirty="0">
                <a:latin typeface="Arial"/>
                <a:cs typeface="Arial"/>
              </a:rPr>
              <a:t>Participants</a:t>
            </a:r>
            <a:endParaRPr sz="1600" dirty="0">
              <a:latin typeface="Arial"/>
              <a:cs typeface="Arial"/>
            </a:endParaRPr>
          </a:p>
          <a:p>
            <a:pPr marL="469900" indent="-228600">
              <a:lnSpc>
                <a:spcPct val="150000"/>
              </a:lnSpc>
              <a:spcBef>
                <a:spcPts val="930"/>
              </a:spcBef>
              <a:buAutoNum type="arabicPeriod"/>
              <a:tabLst>
                <a:tab pos="470534" algn="l"/>
              </a:tabLst>
            </a:pPr>
            <a:r>
              <a:rPr sz="1600" dirty="0">
                <a:latin typeface="Arial"/>
                <a:cs typeface="Arial"/>
              </a:rPr>
              <a:t>Persons </a:t>
            </a:r>
            <a:r>
              <a:rPr sz="1600" spc="-5" dirty="0">
                <a:latin typeface="Arial"/>
                <a:cs typeface="Arial"/>
              </a:rPr>
              <a:t>experiencing homelessness—as defined </a:t>
            </a:r>
            <a:r>
              <a:rPr sz="1600" dirty="0">
                <a:latin typeface="Arial"/>
                <a:cs typeface="Arial"/>
              </a:rPr>
              <a:t>in </a:t>
            </a:r>
            <a:r>
              <a:rPr sz="1600" u="sng" dirty="0">
                <a:solidFill>
                  <a:srgbClr val="0000FF"/>
                </a:solidFill>
                <a:latin typeface="Arial"/>
                <a:cs typeface="Arial"/>
                <a:hlinkClick r:id="rId4"/>
              </a:rPr>
              <a:t>24 </a:t>
            </a:r>
            <a:r>
              <a:rPr sz="1600" u="sng" spc="-5" dirty="0">
                <a:solidFill>
                  <a:srgbClr val="0000FF"/>
                </a:solidFill>
                <a:latin typeface="Arial"/>
                <a:cs typeface="Arial"/>
                <a:hlinkClick r:id="rId4"/>
              </a:rPr>
              <a:t>CFR 578.3 </a:t>
            </a:r>
            <a:r>
              <a:rPr sz="1600" spc="-5" dirty="0">
                <a:latin typeface="Arial"/>
                <a:cs typeface="Arial"/>
              </a:rPr>
              <a:t>and</a:t>
            </a:r>
            <a:r>
              <a:rPr sz="1600" spc="95" dirty="0">
                <a:latin typeface="Arial"/>
                <a:cs typeface="Arial"/>
              </a:rPr>
              <a:t> </a:t>
            </a:r>
            <a:r>
              <a:rPr sz="1600" u="sng" spc="-5" dirty="0">
                <a:solidFill>
                  <a:srgbClr val="0000FF"/>
                </a:solidFill>
                <a:latin typeface="Arial"/>
                <a:cs typeface="Arial"/>
                <a:hlinkClick r:id="rId5"/>
              </a:rPr>
              <a:t>576.2</a:t>
            </a:r>
            <a:endParaRPr sz="1600" dirty="0">
              <a:latin typeface="Arial"/>
              <a:cs typeface="Arial"/>
            </a:endParaRPr>
          </a:p>
          <a:p>
            <a:pPr marL="469900" indent="-228600">
              <a:lnSpc>
                <a:spcPct val="150000"/>
              </a:lnSpc>
              <a:buAutoNum type="arabicPeriod"/>
              <a:tabLst>
                <a:tab pos="470534" algn="l"/>
              </a:tabLst>
            </a:pPr>
            <a:r>
              <a:rPr sz="1600" dirty="0">
                <a:latin typeface="Arial"/>
                <a:cs typeface="Arial"/>
              </a:rPr>
              <a:t>Persons </a:t>
            </a:r>
            <a:r>
              <a:rPr sz="1600" spc="-10" dirty="0">
                <a:latin typeface="Arial"/>
                <a:cs typeface="Arial"/>
              </a:rPr>
              <a:t>at </a:t>
            </a:r>
            <a:r>
              <a:rPr sz="1600" spc="-5" dirty="0">
                <a:latin typeface="Arial"/>
                <a:cs typeface="Arial"/>
              </a:rPr>
              <a:t>risk </a:t>
            </a:r>
            <a:r>
              <a:rPr sz="1600" spc="-10" dirty="0">
                <a:latin typeface="Arial"/>
                <a:cs typeface="Arial"/>
              </a:rPr>
              <a:t>of </a:t>
            </a:r>
            <a:r>
              <a:rPr sz="1600" spc="-5" dirty="0">
                <a:latin typeface="Arial"/>
                <a:cs typeface="Arial"/>
              </a:rPr>
              <a:t>homelessness—as defined in </a:t>
            </a:r>
            <a:r>
              <a:rPr sz="1600" u="sng" dirty="0">
                <a:solidFill>
                  <a:srgbClr val="0000FF"/>
                </a:solidFill>
                <a:latin typeface="Arial"/>
                <a:cs typeface="Arial"/>
                <a:hlinkClick r:id="rId4"/>
              </a:rPr>
              <a:t>24 </a:t>
            </a:r>
            <a:r>
              <a:rPr sz="1600" u="sng" spc="-5" dirty="0">
                <a:solidFill>
                  <a:srgbClr val="0000FF"/>
                </a:solidFill>
                <a:latin typeface="Arial"/>
                <a:cs typeface="Arial"/>
                <a:hlinkClick r:id="rId4"/>
              </a:rPr>
              <a:t>CFR </a:t>
            </a:r>
            <a:r>
              <a:rPr sz="1600" u="sng" dirty="0">
                <a:solidFill>
                  <a:srgbClr val="0000FF"/>
                </a:solidFill>
                <a:latin typeface="Arial"/>
                <a:cs typeface="Arial"/>
                <a:hlinkClick r:id="rId4"/>
              </a:rPr>
              <a:t>578.3 </a:t>
            </a:r>
            <a:r>
              <a:rPr sz="1600" spc="-5" dirty="0">
                <a:latin typeface="Arial"/>
                <a:cs typeface="Arial"/>
              </a:rPr>
              <a:t>and</a:t>
            </a:r>
            <a:r>
              <a:rPr sz="1600" spc="105" dirty="0">
                <a:latin typeface="Arial"/>
                <a:cs typeface="Arial"/>
              </a:rPr>
              <a:t> </a:t>
            </a:r>
            <a:r>
              <a:rPr sz="1600" u="sng" spc="-5" dirty="0">
                <a:solidFill>
                  <a:srgbClr val="0000FF"/>
                </a:solidFill>
                <a:latin typeface="Arial"/>
                <a:cs typeface="Arial"/>
                <a:hlinkClick r:id="rId5"/>
              </a:rPr>
              <a:t>576.2</a:t>
            </a:r>
            <a:endParaRPr sz="1600" dirty="0">
              <a:latin typeface="Arial"/>
              <a:cs typeface="Arial"/>
            </a:endParaRPr>
          </a:p>
          <a:p>
            <a:pPr marL="12700">
              <a:lnSpc>
                <a:spcPct val="150000"/>
              </a:lnSpc>
              <a:spcBef>
                <a:spcPts val="940"/>
              </a:spcBef>
            </a:pPr>
            <a:r>
              <a:rPr sz="1600" b="1" dirty="0">
                <a:latin typeface="Arial"/>
                <a:cs typeface="Arial"/>
              </a:rPr>
              <a:t>The </a:t>
            </a:r>
            <a:r>
              <a:rPr sz="1600" b="1" spc="-5" dirty="0">
                <a:latin typeface="Arial"/>
                <a:cs typeface="Arial"/>
              </a:rPr>
              <a:t>populations served </a:t>
            </a:r>
            <a:r>
              <a:rPr sz="1600" b="1" dirty="0">
                <a:latin typeface="Arial"/>
                <a:cs typeface="Arial"/>
              </a:rPr>
              <a:t>by </a:t>
            </a:r>
            <a:r>
              <a:rPr sz="1600" b="1" spc="-5" dirty="0">
                <a:latin typeface="Arial"/>
                <a:cs typeface="Arial"/>
              </a:rPr>
              <a:t>ESG </a:t>
            </a:r>
            <a:r>
              <a:rPr sz="1600" b="1" dirty="0">
                <a:latin typeface="Arial"/>
                <a:cs typeface="Arial"/>
              </a:rPr>
              <a:t>and </a:t>
            </a:r>
            <a:r>
              <a:rPr sz="1600" b="1" spc="-5" dirty="0">
                <a:latin typeface="Arial"/>
                <a:cs typeface="Arial"/>
              </a:rPr>
              <a:t>CoC </a:t>
            </a:r>
            <a:r>
              <a:rPr sz="1600" b="1" dirty="0">
                <a:latin typeface="Arial"/>
                <a:cs typeface="Arial"/>
              </a:rPr>
              <a:t>programs </a:t>
            </a:r>
            <a:r>
              <a:rPr sz="1600" b="1" spc="-5" dirty="0">
                <a:latin typeface="Arial"/>
                <a:cs typeface="Arial"/>
              </a:rPr>
              <a:t>are </a:t>
            </a:r>
            <a:r>
              <a:rPr sz="1600" b="1" dirty="0">
                <a:latin typeface="Arial"/>
                <a:cs typeface="Arial"/>
              </a:rPr>
              <a:t>a subset of </a:t>
            </a:r>
            <a:r>
              <a:rPr sz="1600" b="1" spc="-5" dirty="0">
                <a:latin typeface="Arial"/>
                <a:cs typeface="Arial"/>
              </a:rPr>
              <a:t>the HOME-ARP</a:t>
            </a:r>
            <a:r>
              <a:rPr sz="1600" b="1" spc="35" dirty="0">
                <a:latin typeface="Arial"/>
                <a:cs typeface="Arial"/>
              </a:rPr>
              <a:t> </a:t>
            </a:r>
            <a:r>
              <a:rPr sz="1600" b="1" dirty="0">
                <a:latin typeface="Arial"/>
                <a:cs typeface="Arial"/>
              </a:rPr>
              <a:t>QPs.</a:t>
            </a:r>
            <a:endParaRPr sz="1600" dirty="0">
              <a:latin typeface="Arial"/>
              <a:cs typeface="Arial"/>
            </a:endParaRPr>
          </a:p>
        </p:txBody>
      </p:sp>
      <p:pic>
        <p:nvPicPr>
          <p:cNvPr id="3" name="Picture 2" descr="A logo with hands and a house&#10;&#10;Description automatically generated">
            <a:extLst>
              <a:ext uri="{FF2B5EF4-FFF2-40B4-BE49-F238E27FC236}">
                <a16:creationId xmlns:a16="http://schemas.microsoft.com/office/drawing/2014/main" id="{587B7992-DC10-6632-5155-466EBF9F9B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7" name="Picture 6" descr="A blue and black logo&#10;&#10;Description automatically generated with medium confidence">
            <a:extLst>
              <a:ext uri="{FF2B5EF4-FFF2-40B4-BE49-F238E27FC236}">
                <a16:creationId xmlns:a16="http://schemas.microsoft.com/office/drawing/2014/main" id="{AB8C4DCC-928E-4454-F64B-B7861433BD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501968" y="1143000"/>
            <a:ext cx="9052560" cy="7001917"/>
          </a:xfrm>
        </p:spPr>
        <p:txBody>
          <a:bodyPr/>
          <a:lstStyle/>
          <a:p>
            <a:r>
              <a:rPr lang="en-US" sz="2500" b="1" dirty="0">
                <a:latin typeface="Arial" panose="020B0604020202020204" pitchFamily="34" charset="0"/>
                <a:cs typeface="Arial" panose="020B0604020202020204" pitchFamily="34" charset="0"/>
              </a:rPr>
              <a:t>Homeless Definition Category 1: </a:t>
            </a:r>
          </a:p>
          <a:p>
            <a:endParaRPr lang="en-US" b="1" dirty="0">
              <a:latin typeface="Arial" panose="020B0604020202020204" pitchFamily="34" charset="0"/>
              <a:cs typeface="Arial" panose="020B0604020202020204" pitchFamily="34" charset="0"/>
            </a:endParaRPr>
          </a:p>
          <a:p>
            <a:pPr>
              <a:spcBef>
                <a:spcPts val="1200"/>
              </a:spcBef>
              <a:spcAft>
                <a:spcPts val="600"/>
              </a:spcAft>
            </a:pPr>
            <a:r>
              <a:rPr lang="en-US" sz="2000" dirty="0">
                <a:effectLst/>
              </a:rPr>
              <a:t>An individual or family who lacks a fixed, regular, and adequate nighttime residence, meaning: </a:t>
            </a:r>
          </a:p>
          <a:p>
            <a:pPr marL="857250" lvl="1" indent="-400050">
              <a:spcBef>
                <a:spcPts val="1200"/>
              </a:spcBef>
              <a:spcAft>
                <a:spcPts val="600"/>
              </a:spcAft>
              <a:buFont typeface="+mj-lt"/>
              <a:buAutoNum type="romanLcPeriod"/>
            </a:pPr>
            <a:r>
              <a:rPr lang="en-US" sz="2000" dirty="0">
                <a:effectLst/>
              </a:rPr>
              <a:t>An individual or family with a primary nighttime residence that is a public or private place not designed for or ordinarily used as a regular sleeping accommodation for human beings, including a car, park, abandoned building, bus or train station, airport, or camping ground; </a:t>
            </a:r>
          </a:p>
          <a:p>
            <a:pPr marL="857250" lvl="1" indent="-400050">
              <a:spcBef>
                <a:spcPts val="1200"/>
              </a:spcBef>
              <a:spcAft>
                <a:spcPts val="600"/>
              </a:spcAft>
              <a:buFont typeface="+mj-lt"/>
              <a:buAutoNum type="romanLcPeriod"/>
            </a:pPr>
            <a:r>
              <a:rPr lang="en-US" sz="2000" dirty="0">
                <a:effectLst/>
              </a:rPr>
              <a:t>An individual or family living in a supervised publicly or privately operated shelter designated to provide temporary living arrangements (including congregate shelters, transitional housing, and hotels and motels paid for by charitable organizations or by federal, state, or local government programs for low-income individuals); or </a:t>
            </a:r>
          </a:p>
          <a:p>
            <a:pPr marL="857250" lvl="1" indent="-400050">
              <a:spcBef>
                <a:spcPts val="1200"/>
              </a:spcBef>
              <a:spcAft>
                <a:spcPts val="600"/>
              </a:spcAft>
              <a:buFont typeface="+mj-lt"/>
              <a:buAutoNum type="romanLcPeriod"/>
            </a:pPr>
            <a:r>
              <a:rPr lang="en-US" sz="2000" dirty="0">
                <a:effectLst/>
              </a:rPr>
              <a:t>An individual who is exiting an institution where he or she resided for 90 days or less and who resided in an emergency shelter or place not meant for human habitation immediately before entering that institution;</a:t>
            </a: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 Homeless</a:t>
            </a:r>
            <a:endParaRPr lang="en-US" sz="4000" dirty="0"/>
          </a:p>
        </p:txBody>
      </p:sp>
      <p:pic>
        <p:nvPicPr>
          <p:cNvPr id="6" name="Picture 5" descr="A blue and black logo&#10;&#10;Description automatically generated with medium confidence">
            <a:extLst>
              <a:ext uri="{FF2B5EF4-FFF2-40B4-BE49-F238E27FC236}">
                <a16:creationId xmlns:a16="http://schemas.microsoft.com/office/drawing/2014/main" id="{E2612BBC-B7E6-9979-93B8-A4942B2A7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571" y="6725588"/>
            <a:ext cx="1843832" cy="839180"/>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A03692A2-9254-AAED-EFDA-BEBD4AF8C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294676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A6A513-F4F5-3BF3-EA35-B45E9177D90D}"/>
              </a:ext>
            </a:extLst>
          </p:cNvPr>
          <p:cNvSpPr>
            <a:spLocks noGrp="1"/>
          </p:cNvSpPr>
          <p:nvPr>
            <p:ph type="body" idx="1"/>
          </p:nvPr>
        </p:nvSpPr>
        <p:spPr>
          <a:xfrm>
            <a:off x="502920" y="1787652"/>
            <a:ext cx="9052560" cy="2092881"/>
          </a:xfrm>
        </p:spPr>
        <p:txBody>
          <a:bodyPr/>
          <a:lstStyle/>
          <a:p>
            <a:r>
              <a:rPr lang="en-US" sz="2000" dirty="0"/>
              <a:t>A young woman called seeking housing in the HOME-APR program. She is currently living with her mom who is not kicking her out; however, a recent separation led to her pressing charges on her ex-partner for lurking around her mother’s neighborhood. </a:t>
            </a:r>
          </a:p>
          <a:p>
            <a:endParaRPr lang="en-US" sz="2000" dirty="0"/>
          </a:p>
          <a:p>
            <a:r>
              <a:rPr lang="en-US" sz="2000" dirty="0"/>
              <a:t>Q) Does she qualify for assistance through HOME-ARP?</a:t>
            </a:r>
          </a:p>
          <a:p>
            <a:r>
              <a:rPr lang="en-US" dirty="0"/>
              <a:t>      </a:t>
            </a:r>
          </a:p>
          <a:p>
            <a:endParaRPr lang="en-US" dirty="0"/>
          </a:p>
        </p:txBody>
      </p:sp>
      <p:sp>
        <p:nvSpPr>
          <p:cNvPr id="4" name="object 4">
            <a:extLst>
              <a:ext uri="{FF2B5EF4-FFF2-40B4-BE49-F238E27FC236}">
                <a16:creationId xmlns:a16="http://schemas.microsoft.com/office/drawing/2014/main" id="{8A39AA46-24D7-F4AD-CCD4-57DFFBEEDD00}"/>
              </a:ext>
            </a:extLst>
          </p:cNvPr>
          <p:cNvSpPr>
            <a:spLocks noGrp="1"/>
          </p:cNvSpPr>
          <p:nvPr>
            <p:ph type="title"/>
          </p:nvPr>
        </p:nvSpPr>
        <p:spPr>
          <a:xfrm>
            <a:off x="519853" y="8467"/>
            <a:ext cx="8617527" cy="738664"/>
          </a:xfrm>
          <a:prstGeom prst="rect">
            <a:avLst/>
          </a:prstGeom>
          <a:blipFill>
            <a:blip r:embed="rId2" cstate="print"/>
            <a:stretch>
              <a:fillRect/>
            </a:stretch>
          </a:blipFill>
        </p:spPr>
        <p:txBody>
          <a:bodyPr wrap="square" lIns="0" tIns="0" rIns="0" bIns="0" rtlCol="0"/>
          <a:lstStyle/>
          <a:p>
            <a:pPr algn="ctr"/>
            <a:r>
              <a:rPr lang="en-US" sz="4800" b="1" dirty="0"/>
              <a:t>Scenarios: QP</a:t>
            </a:r>
            <a:r>
              <a:rPr lang="en-US" dirty="0"/>
              <a:t> </a:t>
            </a:r>
          </a:p>
        </p:txBody>
      </p:sp>
      <p:pic>
        <p:nvPicPr>
          <p:cNvPr id="2" name="Picture 1" descr="A logo with hands and a house&#10;&#10;Description automatically generated">
            <a:extLst>
              <a:ext uri="{FF2B5EF4-FFF2-40B4-BE49-F238E27FC236}">
                <a16:creationId xmlns:a16="http://schemas.microsoft.com/office/drawing/2014/main" id="{6C2EE019-9915-1522-8C94-925DCD428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5" name="Picture 4" descr="A blue and black logo&#10;&#10;Description automatically generated with medium confidence">
            <a:extLst>
              <a:ext uri="{FF2B5EF4-FFF2-40B4-BE49-F238E27FC236}">
                <a16:creationId xmlns:a16="http://schemas.microsoft.com/office/drawing/2014/main" id="{D1998F84-B06D-260E-675A-66272778C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7399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A6A513-F4F5-3BF3-EA35-B45E9177D90D}"/>
              </a:ext>
            </a:extLst>
          </p:cNvPr>
          <p:cNvSpPr>
            <a:spLocks noGrp="1"/>
          </p:cNvSpPr>
          <p:nvPr>
            <p:ph type="body" idx="1"/>
          </p:nvPr>
        </p:nvSpPr>
        <p:spPr>
          <a:xfrm>
            <a:off x="502920" y="1787652"/>
            <a:ext cx="9052560" cy="3016210"/>
          </a:xfrm>
        </p:spPr>
        <p:txBody>
          <a:bodyPr/>
          <a:lstStyle/>
          <a:p>
            <a:r>
              <a:rPr lang="en-US" sz="2000" dirty="0"/>
              <a:t>A family of 5 called for HOME-ARP assistance. The head of household is the only individual working, and the total household income is about 25% AMI. The family received a 30-day notice from the landlord; however, they have not received an eviction. This is the family's 3rd removal in 60 days which includes two evictions from family and friends. </a:t>
            </a:r>
          </a:p>
          <a:p>
            <a:endParaRPr lang="en-US" sz="2000" dirty="0"/>
          </a:p>
          <a:p>
            <a:r>
              <a:rPr lang="en-US" sz="2000" dirty="0"/>
              <a:t>Question:</a:t>
            </a:r>
          </a:p>
          <a:p>
            <a:r>
              <a:rPr lang="en-US" sz="2000" dirty="0"/>
              <a:t>Does this family qualify for HOME-ARP?</a:t>
            </a:r>
          </a:p>
          <a:p>
            <a:r>
              <a:rPr lang="en-US" dirty="0"/>
              <a:t>      </a:t>
            </a:r>
          </a:p>
          <a:p>
            <a:endParaRPr lang="en-US" dirty="0"/>
          </a:p>
        </p:txBody>
      </p:sp>
      <p:sp>
        <p:nvSpPr>
          <p:cNvPr id="4" name="object 4">
            <a:extLst>
              <a:ext uri="{FF2B5EF4-FFF2-40B4-BE49-F238E27FC236}">
                <a16:creationId xmlns:a16="http://schemas.microsoft.com/office/drawing/2014/main" id="{8A39AA46-24D7-F4AD-CCD4-57DFFBEEDD00}"/>
              </a:ext>
            </a:extLst>
          </p:cNvPr>
          <p:cNvSpPr>
            <a:spLocks noGrp="1"/>
          </p:cNvSpPr>
          <p:nvPr>
            <p:ph type="title"/>
          </p:nvPr>
        </p:nvSpPr>
        <p:spPr>
          <a:xfrm>
            <a:off x="720436" y="113746"/>
            <a:ext cx="8617527" cy="738664"/>
          </a:xfrm>
          <a:prstGeom prst="rect">
            <a:avLst/>
          </a:prstGeom>
          <a:blipFill>
            <a:blip r:embed="rId2" cstate="print"/>
            <a:stretch>
              <a:fillRect/>
            </a:stretch>
          </a:blipFill>
        </p:spPr>
        <p:txBody>
          <a:bodyPr wrap="square" lIns="0" tIns="0" rIns="0" bIns="0" rtlCol="0"/>
          <a:lstStyle/>
          <a:p>
            <a:pPr algn="ctr"/>
            <a:r>
              <a:rPr lang="en-US" sz="4800" b="1" dirty="0"/>
              <a:t>Scenarios: QP</a:t>
            </a:r>
            <a:endParaRPr lang="en-US" dirty="0"/>
          </a:p>
        </p:txBody>
      </p:sp>
      <p:pic>
        <p:nvPicPr>
          <p:cNvPr id="2" name="Picture 1" descr="A logo with hands and a house&#10;&#10;Description automatically generated">
            <a:extLst>
              <a:ext uri="{FF2B5EF4-FFF2-40B4-BE49-F238E27FC236}">
                <a16:creationId xmlns:a16="http://schemas.microsoft.com/office/drawing/2014/main" id="{770ACDD3-0D95-F380-104B-8765AA4D6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6" name="Picture 5" descr="A blue and black logo&#10;&#10;Description automatically generated with medium confidence">
            <a:extLst>
              <a:ext uri="{FF2B5EF4-FFF2-40B4-BE49-F238E27FC236}">
                <a16:creationId xmlns:a16="http://schemas.microsoft.com/office/drawing/2014/main" id="{DC9B4A8D-26AD-68FE-3415-F9CBB17EE3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136837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A6A513-F4F5-3BF3-EA35-B45E9177D90D}"/>
              </a:ext>
            </a:extLst>
          </p:cNvPr>
          <p:cNvSpPr>
            <a:spLocks noGrp="1"/>
          </p:cNvSpPr>
          <p:nvPr>
            <p:ph type="body" idx="1"/>
          </p:nvPr>
        </p:nvSpPr>
        <p:spPr>
          <a:xfrm>
            <a:off x="502920" y="1787652"/>
            <a:ext cx="9052560" cy="3354765"/>
          </a:xfrm>
        </p:spPr>
        <p:txBody>
          <a:bodyPr/>
          <a:lstStyle/>
          <a:p>
            <a:r>
              <a:rPr lang="en-US" sz="2000" dirty="0"/>
              <a:t>Mr. Smith is a Veteran who has experienced homelessness off and on for the past 10 years. Mr. Mr. Smith’s longest episode of homelessness is for 13 months with some brakes due to hospitalization. Mr. Smith identified as being disabled, but he never qualified for Service Connection disability due to discharge status, and he is pending his SSI benefits. Currently Mr. Smith has no income and no way to maintain housing or utilities. </a:t>
            </a:r>
          </a:p>
          <a:p>
            <a:endParaRPr lang="en-US" sz="2000" dirty="0"/>
          </a:p>
          <a:p>
            <a:r>
              <a:rPr lang="en-US" sz="2000" dirty="0"/>
              <a:t>Question:</a:t>
            </a:r>
          </a:p>
          <a:p>
            <a:r>
              <a:rPr lang="en-US" sz="2000" dirty="0"/>
              <a:t>Does this family qualify for HOME-ARP?</a:t>
            </a:r>
          </a:p>
          <a:p>
            <a:r>
              <a:rPr lang="en-US" sz="2000" dirty="0"/>
              <a:t>      </a:t>
            </a:r>
          </a:p>
          <a:p>
            <a:endParaRPr lang="en-US" dirty="0"/>
          </a:p>
        </p:txBody>
      </p:sp>
      <p:sp>
        <p:nvSpPr>
          <p:cNvPr id="4" name="object 4">
            <a:extLst>
              <a:ext uri="{FF2B5EF4-FFF2-40B4-BE49-F238E27FC236}">
                <a16:creationId xmlns:a16="http://schemas.microsoft.com/office/drawing/2014/main" id="{8A39AA46-24D7-F4AD-CCD4-57DFFBEEDD00}"/>
              </a:ext>
            </a:extLst>
          </p:cNvPr>
          <p:cNvSpPr>
            <a:spLocks noGrp="1"/>
          </p:cNvSpPr>
          <p:nvPr>
            <p:ph type="title"/>
          </p:nvPr>
        </p:nvSpPr>
        <p:spPr>
          <a:xfrm>
            <a:off x="720436" y="113746"/>
            <a:ext cx="8617527" cy="738664"/>
          </a:xfrm>
          <a:prstGeom prst="rect">
            <a:avLst/>
          </a:prstGeom>
          <a:blipFill>
            <a:blip r:embed="rId2" cstate="print"/>
            <a:stretch>
              <a:fillRect/>
            </a:stretch>
          </a:blipFill>
        </p:spPr>
        <p:txBody>
          <a:bodyPr wrap="square" lIns="0" tIns="0" rIns="0" bIns="0" rtlCol="0"/>
          <a:lstStyle/>
          <a:p>
            <a:pPr algn="ctr"/>
            <a:r>
              <a:rPr lang="en-US" sz="4800" b="1" dirty="0"/>
              <a:t>Scenarios: QP</a:t>
            </a:r>
            <a:endParaRPr lang="en-US" dirty="0"/>
          </a:p>
        </p:txBody>
      </p:sp>
      <p:pic>
        <p:nvPicPr>
          <p:cNvPr id="2" name="Picture 1" descr="A logo with hands and a house&#10;&#10;Description automatically generated">
            <a:extLst>
              <a:ext uri="{FF2B5EF4-FFF2-40B4-BE49-F238E27FC236}">
                <a16:creationId xmlns:a16="http://schemas.microsoft.com/office/drawing/2014/main" id="{3D6BA6C9-2903-3035-EC51-2FE204CD6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pic>
        <p:nvPicPr>
          <p:cNvPr id="6" name="Picture 5" descr="A blue and black logo&#10;&#10;Description automatically generated with medium confidence">
            <a:extLst>
              <a:ext uri="{FF2B5EF4-FFF2-40B4-BE49-F238E27FC236}">
                <a16:creationId xmlns:a16="http://schemas.microsoft.com/office/drawing/2014/main" id="{25CA3C1F-BD65-256E-17D5-20A617E71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054" y="6851395"/>
            <a:ext cx="1894618" cy="862294"/>
          </a:xfrm>
          <a:prstGeom prst="rect">
            <a:avLst/>
          </a:prstGeom>
        </p:spPr>
      </p:pic>
    </p:spTree>
    <p:extLst>
      <p:ext uri="{BB962C8B-B14F-4D97-AF65-F5344CB8AC3E}">
        <p14:creationId xmlns:p14="http://schemas.microsoft.com/office/powerpoint/2010/main" val="2032302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10058400" cy="1859280"/>
          </a:xfrm>
          <a:prstGeom prst="rect">
            <a:avLst/>
          </a:prstGeom>
        </p:spPr>
        <p:txBody>
          <a:bodyPr vert="horz" wrap="square" lIns="0" tIns="0" rIns="0" bIns="0" rtlCol="0">
            <a:spAutoFit/>
          </a:bodyPr>
          <a:lstStyle/>
          <a:p>
            <a:pPr>
              <a:lnSpc>
                <a:spcPct val="100000"/>
              </a:lnSpc>
            </a:pPr>
            <a:endParaRPr sz="1500">
              <a:latin typeface="Times New Roman"/>
              <a:cs typeface="Times New Roman"/>
            </a:endParaRPr>
          </a:p>
          <a:p>
            <a:pPr>
              <a:lnSpc>
                <a:spcPct val="100000"/>
              </a:lnSpc>
              <a:spcBef>
                <a:spcPts val="10"/>
              </a:spcBef>
            </a:pPr>
            <a:endParaRPr sz="1350">
              <a:latin typeface="Times New Roman"/>
              <a:cs typeface="Times New Roman"/>
            </a:endParaRPr>
          </a:p>
          <a:p>
            <a:pPr marL="903605">
              <a:lnSpc>
                <a:spcPct val="100000"/>
              </a:lnSpc>
              <a:spcBef>
                <a:spcPts val="5"/>
              </a:spcBef>
            </a:pPr>
            <a:r>
              <a:rPr sz="1400" b="1" spc="-5" dirty="0">
                <a:latin typeface="Arial"/>
                <a:cs typeface="Arial"/>
              </a:rPr>
              <a:t>Comparison </a:t>
            </a:r>
            <a:r>
              <a:rPr sz="1400" b="1" dirty="0">
                <a:latin typeface="Arial"/>
                <a:cs typeface="Arial"/>
              </a:rPr>
              <a:t>of </a:t>
            </a:r>
            <a:r>
              <a:rPr sz="1400" b="1" spc="-5" dirty="0">
                <a:latin typeface="Arial"/>
                <a:cs typeface="Arial"/>
              </a:rPr>
              <a:t>HOME-ARP qualifying populations vs. CoC/ESG eligible</a:t>
            </a:r>
            <a:r>
              <a:rPr sz="1400" b="1" spc="80" dirty="0">
                <a:latin typeface="Arial"/>
                <a:cs typeface="Arial"/>
              </a:rPr>
              <a:t> </a:t>
            </a:r>
            <a:r>
              <a:rPr sz="1400" b="1" spc="-5" dirty="0">
                <a:latin typeface="Arial"/>
                <a:cs typeface="Arial"/>
              </a:rPr>
              <a:t>participants</a:t>
            </a:r>
            <a:endParaRPr sz="1400">
              <a:latin typeface="Arial"/>
              <a:cs typeface="Arial"/>
            </a:endParaRPr>
          </a:p>
        </p:txBody>
      </p:sp>
      <p:sp>
        <p:nvSpPr>
          <p:cNvPr id="3" name="object 3"/>
          <p:cNvSpPr/>
          <p:nvPr/>
        </p:nvSpPr>
        <p:spPr>
          <a:xfrm>
            <a:off x="7566025" y="7148842"/>
            <a:ext cx="2492375" cy="4584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80075" y="138455"/>
            <a:ext cx="4378325" cy="7791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7179" y="7063117"/>
            <a:ext cx="822959" cy="5016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859279"/>
            <a:ext cx="10058400" cy="5906770"/>
          </a:xfrm>
          <a:custGeom>
            <a:avLst/>
            <a:gdLst/>
            <a:ahLst/>
            <a:cxnLst/>
            <a:rect l="l" t="t" r="r" b="b"/>
            <a:pathLst>
              <a:path w="10058400" h="5906770">
                <a:moveTo>
                  <a:pt x="0" y="5906757"/>
                </a:moveTo>
                <a:lnTo>
                  <a:pt x="10058400" y="5906757"/>
                </a:lnTo>
                <a:lnTo>
                  <a:pt x="10058400" y="0"/>
                </a:lnTo>
                <a:lnTo>
                  <a:pt x="0" y="0"/>
                </a:lnTo>
                <a:lnTo>
                  <a:pt x="0" y="5906757"/>
                </a:lnTo>
                <a:close/>
              </a:path>
            </a:pathLst>
          </a:custGeom>
          <a:solidFill>
            <a:srgbClr val="ECF0F1"/>
          </a:solidFill>
        </p:spPr>
        <p:txBody>
          <a:bodyPr wrap="square" lIns="0" tIns="0" rIns="0" bIns="0" rtlCol="0"/>
          <a:lstStyle/>
          <a:p>
            <a:endParaRPr/>
          </a:p>
        </p:txBody>
      </p:sp>
      <p:sp>
        <p:nvSpPr>
          <p:cNvPr id="7" name="object 7"/>
          <p:cNvSpPr/>
          <p:nvPr/>
        </p:nvSpPr>
        <p:spPr>
          <a:xfrm>
            <a:off x="0" y="0"/>
            <a:ext cx="10058400" cy="1859280"/>
          </a:xfrm>
          <a:custGeom>
            <a:avLst/>
            <a:gdLst/>
            <a:ahLst/>
            <a:cxnLst/>
            <a:rect l="l" t="t" r="r" b="b"/>
            <a:pathLst>
              <a:path w="10058400" h="1859280">
                <a:moveTo>
                  <a:pt x="0" y="1859279"/>
                </a:moveTo>
                <a:lnTo>
                  <a:pt x="10058400" y="1859279"/>
                </a:lnTo>
                <a:lnTo>
                  <a:pt x="10058400" y="0"/>
                </a:lnTo>
                <a:lnTo>
                  <a:pt x="0" y="0"/>
                </a:lnTo>
                <a:lnTo>
                  <a:pt x="0" y="1859279"/>
                </a:lnTo>
                <a:close/>
              </a:path>
            </a:pathLst>
          </a:custGeom>
          <a:solidFill>
            <a:srgbClr val="FFFFFF"/>
          </a:solidFill>
        </p:spPr>
        <p:txBody>
          <a:bodyPr wrap="square" lIns="0" tIns="0" rIns="0" bIns="0" rtlCol="0"/>
          <a:lstStyle/>
          <a:p>
            <a:endParaRPr/>
          </a:p>
        </p:txBody>
      </p:sp>
      <p:sp>
        <p:nvSpPr>
          <p:cNvPr id="10" name="object 10"/>
          <p:cNvSpPr/>
          <p:nvPr/>
        </p:nvSpPr>
        <p:spPr>
          <a:xfrm>
            <a:off x="5458713" y="5920092"/>
            <a:ext cx="862260" cy="862427"/>
          </a:xfrm>
          <a:prstGeom prst="rect">
            <a:avLst/>
          </a:prstGeom>
          <a:blipFill>
            <a:blip r:embed="rId5" cstate="print"/>
            <a:stretch>
              <a:fillRect/>
            </a:stretch>
          </a:blipFill>
        </p:spPr>
        <p:txBody>
          <a:bodyPr wrap="square" lIns="0" tIns="0" rIns="0" bIns="0" rtlCol="0"/>
          <a:lstStyle/>
          <a:p>
            <a:endParaRPr/>
          </a:p>
        </p:txBody>
      </p:sp>
      <p:pic>
        <p:nvPicPr>
          <p:cNvPr id="11" name="Picture 10" descr="Logo&#10;&#10;Description automatically generated">
            <a:extLst>
              <a:ext uri="{FF2B5EF4-FFF2-40B4-BE49-F238E27FC236}">
                <a16:creationId xmlns:a16="http://schemas.microsoft.com/office/drawing/2014/main" id="{0B2FE8D6-714D-B2B1-A34A-3948712F99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9163" y="6065890"/>
            <a:ext cx="1138465" cy="639709"/>
          </a:xfrm>
          <a:prstGeom prst="rect">
            <a:avLst/>
          </a:prstGeom>
        </p:spPr>
      </p:pic>
      <p:pic>
        <p:nvPicPr>
          <p:cNvPr id="8" name="Picture 7">
            <a:extLst>
              <a:ext uri="{FF2B5EF4-FFF2-40B4-BE49-F238E27FC236}">
                <a16:creationId xmlns:a16="http://schemas.microsoft.com/office/drawing/2014/main" id="{9981905A-78DE-5ECF-F73A-F4F55BD0FA0A}"/>
              </a:ext>
            </a:extLst>
          </p:cNvPr>
          <p:cNvPicPr>
            <a:picLocks noChangeAspect="1"/>
          </p:cNvPicPr>
          <p:nvPr/>
        </p:nvPicPr>
        <p:blipFill>
          <a:blip r:embed="rId7"/>
          <a:stretch>
            <a:fillRect/>
          </a:stretch>
        </p:blipFill>
        <p:spPr>
          <a:xfrm>
            <a:off x="536058" y="981204"/>
            <a:ext cx="8986283" cy="58099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98504" y="1446195"/>
            <a:ext cx="9052560" cy="5062924"/>
          </a:xfrm>
        </p:spPr>
        <p:txBody>
          <a:bodyPr/>
          <a:lstStyle/>
          <a:p>
            <a:pPr>
              <a:spcBef>
                <a:spcPts val="600"/>
              </a:spcBef>
              <a:spcAft>
                <a:spcPts val="600"/>
              </a:spcAft>
            </a:pPr>
            <a:r>
              <a:rPr lang="en-US" sz="2000" b="1" dirty="0">
                <a:latin typeface="Arial" panose="020B0604020202020204" pitchFamily="34" charset="0"/>
                <a:cs typeface="Arial" panose="020B0604020202020204" pitchFamily="34" charset="0"/>
              </a:rPr>
              <a:t>Homeless Definition Category 2: </a:t>
            </a:r>
          </a:p>
          <a:p>
            <a:pPr>
              <a:spcBef>
                <a:spcPts val="600"/>
              </a:spcBef>
              <a:spcAft>
                <a:spcPts val="600"/>
              </a:spcAft>
            </a:pPr>
            <a:endParaRPr lang="en-US" sz="2000" b="1" dirty="0">
              <a:latin typeface="Arial" panose="020B0604020202020204" pitchFamily="34" charset="0"/>
              <a:cs typeface="Arial" panose="020B0604020202020204" pitchFamily="34" charset="0"/>
            </a:endParaRPr>
          </a:p>
          <a:p>
            <a:pPr>
              <a:spcBef>
                <a:spcPts val="600"/>
              </a:spcBef>
              <a:spcAft>
                <a:spcPts val="600"/>
              </a:spcAft>
            </a:pPr>
            <a:r>
              <a:rPr lang="en-US" sz="2000" dirty="0">
                <a:effectLst/>
              </a:rPr>
              <a:t>An individual or family who will imminently lose their primary nighttime residence, provided that: </a:t>
            </a:r>
          </a:p>
          <a:p>
            <a:pPr marL="857250" lvl="1" indent="-400050">
              <a:spcBef>
                <a:spcPts val="600"/>
              </a:spcBef>
              <a:spcAft>
                <a:spcPts val="600"/>
              </a:spcAft>
              <a:buFont typeface="+mj-lt"/>
              <a:buAutoNum type="romanLcPeriod"/>
            </a:pPr>
            <a:r>
              <a:rPr lang="en-US" sz="2000" dirty="0">
                <a:effectLst/>
              </a:rPr>
              <a:t>The primary nighttime residence will be lost within 14 days of the date of application for homeless assistance; </a:t>
            </a:r>
          </a:p>
          <a:p>
            <a:pPr marL="857250" lvl="1" indent="-400050">
              <a:spcBef>
                <a:spcPts val="600"/>
              </a:spcBef>
              <a:spcAft>
                <a:spcPts val="600"/>
              </a:spcAft>
              <a:buFont typeface="+mj-lt"/>
              <a:buAutoNum type="romanLcPeriod"/>
            </a:pPr>
            <a:r>
              <a:rPr lang="en-US" sz="2000" dirty="0">
                <a:effectLst/>
              </a:rPr>
              <a:t>No subsequent residence has been identified; and </a:t>
            </a:r>
          </a:p>
          <a:p>
            <a:pPr marL="857250" lvl="1" indent="-400050">
              <a:spcBef>
                <a:spcPts val="600"/>
              </a:spcBef>
              <a:spcAft>
                <a:spcPts val="600"/>
              </a:spcAft>
              <a:buFont typeface="+mj-lt"/>
              <a:buAutoNum type="romanLcPeriod"/>
            </a:pPr>
            <a:r>
              <a:rPr lang="en-US" sz="2000" dirty="0">
                <a:effectLst/>
              </a:rPr>
              <a:t>The individual or family lacks the resources or support networks, e.g., family, friends, faith-based or other social networks needed to obtain other permanent housing;</a:t>
            </a: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 Homeless</a:t>
            </a:r>
            <a:endParaRPr lang="en-US" sz="4000" dirty="0"/>
          </a:p>
        </p:txBody>
      </p:sp>
      <p:pic>
        <p:nvPicPr>
          <p:cNvPr id="10" name="Picture 9" descr="A blue and black logo&#10;&#10;Description automatically generated with medium confidence">
            <a:extLst>
              <a:ext uri="{FF2B5EF4-FFF2-40B4-BE49-F238E27FC236}">
                <a16:creationId xmlns:a16="http://schemas.microsoft.com/office/drawing/2014/main" id="{D99F450F-4015-5912-D49B-3FEE46ADD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886372"/>
            <a:ext cx="1894618" cy="862294"/>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AFC77D68-2A6E-ED99-5BEE-948566A92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183856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9CFC0-A848-2ADE-1D7C-64392054834B}"/>
              </a:ext>
            </a:extLst>
          </p:cNvPr>
          <p:cNvPicPr>
            <a:picLocks noChangeAspect="1"/>
          </p:cNvPicPr>
          <p:nvPr/>
        </p:nvPicPr>
        <p:blipFill rotWithShape="1">
          <a:blip r:embed="rId2"/>
          <a:srcRect l="26515" t="23034" r="27273" b="14982"/>
          <a:stretch/>
        </p:blipFill>
        <p:spPr>
          <a:xfrm>
            <a:off x="1219200" y="968327"/>
            <a:ext cx="8025098" cy="6054687"/>
          </a:xfrm>
          <a:prstGeom prst="rect">
            <a:avLst/>
          </a:prstGeom>
        </p:spPr>
      </p:pic>
      <p:sp>
        <p:nvSpPr>
          <p:cNvPr id="9" name="Title 8">
            <a:extLst>
              <a:ext uri="{FF2B5EF4-FFF2-40B4-BE49-F238E27FC236}">
                <a16:creationId xmlns:a16="http://schemas.microsoft.com/office/drawing/2014/main" id="{5EAF8A62-1D0F-034B-F503-7F05196558E7}"/>
              </a:ext>
            </a:extLst>
          </p:cNvPr>
          <p:cNvSpPr>
            <a:spLocks noGrp="1"/>
          </p:cNvSpPr>
          <p:nvPr>
            <p:ph type="title"/>
          </p:nvPr>
        </p:nvSpPr>
        <p:spPr>
          <a:xfrm>
            <a:off x="502920" y="304800"/>
            <a:ext cx="9052560" cy="553998"/>
          </a:xfrm>
        </p:spPr>
        <p:txBody>
          <a:bodyPr/>
          <a:lstStyle/>
          <a:p>
            <a:r>
              <a:rPr lang="en-US" sz="3600" b="1" dirty="0"/>
              <a:t>HUD Homeless Definition Categories Table </a:t>
            </a:r>
          </a:p>
        </p:txBody>
      </p:sp>
      <p:pic>
        <p:nvPicPr>
          <p:cNvPr id="4" name="Picture 3" descr="A blue and black logo&#10;&#10;Description automatically generated with medium confidence">
            <a:extLst>
              <a:ext uri="{FF2B5EF4-FFF2-40B4-BE49-F238E27FC236}">
                <a16:creationId xmlns:a16="http://schemas.microsoft.com/office/drawing/2014/main" id="{4CF010D0-3F4E-E60B-73DA-7FCFB63FF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0587" y="6910106"/>
            <a:ext cx="1894618" cy="862294"/>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6CB954F0-81A8-F656-8808-C8E134632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149492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98504" y="1446195"/>
            <a:ext cx="9052560" cy="5232202"/>
          </a:xfrm>
        </p:spPr>
        <p:txBody>
          <a:bodyPr/>
          <a:lstStyle/>
          <a:p>
            <a:r>
              <a:rPr lang="en-US" sz="2800" b="1" dirty="0">
                <a:latin typeface="Arial" panose="020B0604020202020204" pitchFamily="34" charset="0"/>
                <a:cs typeface="Arial" panose="020B0604020202020204" pitchFamily="34" charset="0"/>
              </a:rPr>
              <a:t>At Risk Homeless Definition Category 1: </a:t>
            </a:r>
          </a:p>
          <a:p>
            <a:endParaRPr lang="en-US" sz="2000" dirty="0">
              <a:latin typeface="Arial" panose="020B0604020202020204" pitchFamily="34" charset="0"/>
              <a:cs typeface="Arial" panose="020B0604020202020204" pitchFamily="34" charset="0"/>
            </a:endParaRPr>
          </a:p>
          <a:p>
            <a:r>
              <a:rPr lang="en-US" sz="2000" dirty="0">
                <a:effectLst/>
              </a:rPr>
              <a:t>An individual or family who: </a:t>
            </a:r>
          </a:p>
          <a:p>
            <a:pPr marL="742950" lvl="1" indent="-285750">
              <a:buFont typeface="Arial" panose="020B0604020202020204" pitchFamily="34" charset="0"/>
              <a:buChar char="•"/>
            </a:pPr>
            <a:r>
              <a:rPr lang="en-US" sz="2000" dirty="0">
                <a:effectLst/>
              </a:rPr>
              <a:t>Has an annual income below 30% of the AMI </a:t>
            </a:r>
            <a:r>
              <a:rPr lang="en-US" sz="2000" dirty="0"/>
              <a:t>of the area</a:t>
            </a:r>
            <a:r>
              <a:rPr lang="en-US" sz="2000" dirty="0">
                <a:effectLst/>
              </a:rPr>
              <a:t>, as determined by HUD; </a:t>
            </a:r>
          </a:p>
          <a:p>
            <a:pPr marL="742950" lvl="1" indent="-285750">
              <a:buFont typeface="Arial" panose="020B0604020202020204" pitchFamily="34" charset="0"/>
              <a:buChar char="•"/>
            </a:pPr>
            <a:r>
              <a:rPr lang="en-US" sz="2000" dirty="0">
                <a:effectLst/>
              </a:rPr>
              <a:t>Does not have sufficient resources or support networks, </a:t>
            </a:r>
            <a:r>
              <a:rPr lang="en-US" sz="2000" i="1" dirty="0">
                <a:effectLst/>
              </a:rPr>
              <a:t>e.g.,</a:t>
            </a:r>
            <a:r>
              <a:rPr lang="en-US" sz="2000" dirty="0">
                <a:effectLst/>
              </a:rPr>
              <a:t> family, friends, faith-based or other social networks, immediately available to prevent them from moving to an emergency shelter or another place described in paragraph (1) of the “Homeless” definition in this section; </a:t>
            </a:r>
          </a:p>
          <a:p>
            <a:pPr marL="742950" lvl="1" indent="-285750">
              <a:buFont typeface="Arial" panose="020B0604020202020204" pitchFamily="34" charset="0"/>
              <a:buChar char="•"/>
            </a:pPr>
            <a:endParaRPr lang="en-US" sz="2000" dirty="0">
              <a:effectLst/>
            </a:endParaRPr>
          </a:p>
          <a:p>
            <a:pPr lvl="7"/>
            <a:r>
              <a:rPr lang="en-US" sz="2000" dirty="0"/>
              <a:t>A</a:t>
            </a:r>
            <a:r>
              <a:rPr lang="en-US" sz="2000" dirty="0">
                <a:effectLst/>
              </a:rPr>
              <a:t>nd:</a:t>
            </a:r>
          </a:p>
          <a:p>
            <a:pPr lvl="7"/>
            <a:endParaRPr lang="en-US" sz="2000" dirty="0"/>
          </a:p>
          <a:p>
            <a:pPr lvl="2" algn="l"/>
            <a:r>
              <a:rPr lang="en-US" sz="2000" dirty="0"/>
              <a:t>Meets one of the following conditions:</a:t>
            </a:r>
            <a:endParaRPr lang="en-US" sz="2000" dirty="0">
              <a:effectLst/>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 At Risk Homeless</a:t>
            </a:r>
            <a:endParaRPr lang="en-US" sz="4000" dirty="0"/>
          </a:p>
        </p:txBody>
      </p:sp>
      <p:pic>
        <p:nvPicPr>
          <p:cNvPr id="7" name="Picture 6" descr="A blue and black logo&#10;&#10;Description automatically generated with medium confidence">
            <a:extLst>
              <a:ext uri="{FF2B5EF4-FFF2-40B4-BE49-F238E27FC236}">
                <a16:creationId xmlns:a16="http://schemas.microsoft.com/office/drawing/2014/main" id="{0B62F373-F464-49EF-B4F3-074FB990F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290" y="6690889"/>
            <a:ext cx="1894618" cy="862294"/>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E81510D6-CA54-6C01-0BC2-9CC789125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189215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501968" y="990600"/>
            <a:ext cx="9052560" cy="6555641"/>
          </a:xfrm>
        </p:spPr>
        <p:txBody>
          <a:bodyPr/>
          <a:lstStyle/>
          <a:p>
            <a:r>
              <a:rPr lang="en-US" sz="2800" b="1" dirty="0">
                <a:latin typeface="Arial" panose="020B0604020202020204" pitchFamily="34" charset="0"/>
                <a:cs typeface="Arial" panose="020B0604020202020204" pitchFamily="34" charset="0"/>
              </a:rPr>
              <a:t>At Risk Homeless Definition Category 1: </a:t>
            </a:r>
            <a:endParaRPr lang="en-US" sz="2000" b="1" i="1" dirty="0">
              <a:latin typeface="Arial" panose="020B0604020202020204" pitchFamily="34" charset="0"/>
              <a:cs typeface="Arial" panose="020B0604020202020204" pitchFamily="34" charset="0"/>
            </a:endParaRPr>
          </a:p>
          <a:p>
            <a:r>
              <a:rPr lang="en-US" sz="2000" b="1" i="1" dirty="0"/>
              <a:t>Meets one of the following conditions: </a:t>
            </a:r>
          </a:p>
          <a:p>
            <a:r>
              <a:rPr lang="en-US" b="1" i="1" dirty="0">
                <a:effectLst/>
              </a:rPr>
              <a:t> </a:t>
            </a:r>
          </a:p>
          <a:p>
            <a:pPr marL="800100" lvl="1" indent="-342900">
              <a:buFont typeface="+mj-lt"/>
              <a:buAutoNum type="alphaUcPeriod"/>
            </a:pPr>
            <a:r>
              <a:rPr lang="en-US" dirty="0">
                <a:effectLst/>
              </a:rPr>
              <a:t>Has moved because of economic reasons two or more times during the 60 days immediately preceding the application for homelessness prevention assistance; </a:t>
            </a:r>
          </a:p>
          <a:p>
            <a:pPr marL="800100" lvl="1" indent="-342900">
              <a:buFont typeface="+mj-lt"/>
              <a:buAutoNum type="alphaUcPeriod"/>
            </a:pPr>
            <a:r>
              <a:rPr lang="en-US" dirty="0">
                <a:effectLst/>
              </a:rPr>
              <a:t>Is living in the home of another because of economic hardship; </a:t>
            </a:r>
          </a:p>
          <a:p>
            <a:pPr marL="800100" lvl="1" indent="-342900">
              <a:buFont typeface="+mj-lt"/>
              <a:buAutoNum type="alphaUcPeriod"/>
            </a:pPr>
            <a:r>
              <a:rPr lang="en-US" dirty="0">
                <a:effectLst/>
              </a:rPr>
              <a:t>Has been notified in writing that their right to occupy their current housing or living situation will be terminated within 21 days after the date of application for assistance; </a:t>
            </a:r>
          </a:p>
          <a:p>
            <a:pPr marL="800100" lvl="1" indent="-342900">
              <a:buFont typeface="+mj-lt"/>
              <a:buAutoNum type="alphaUcPeriod"/>
            </a:pPr>
            <a:r>
              <a:rPr lang="en-US" dirty="0">
                <a:effectLst/>
              </a:rPr>
              <a:t>Lives in a hotel or motel and the cost of the hotel or motel stay is not paid by charitable organizations or by federal, State, or local government programs for low-income individuals; </a:t>
            </a:r>
          </a:p>
          <a:p>
            <a:pPr marL="800100" lvl="1" indent="-342900">
              <a:buFont typeface="+mj-lt"/>
              <a:buAutoNum type="alphaUcPeriod"/>
            </a:pPr>
            <a:r>
              <a:rPr lang="en-US" dirty="0">
                <a:effectLst/>
              </a:rPr>
              <a:t>Lives in a single-room occupancy or efficiency apartment unit in which there reside more than two persons or lives in a larger housing unit in which there reside more than 1.5 people per room, as defined by the U.S. Census Bureau; </a:t>
            </a:r>
          </a:p>
          <a:p>
            <a:pPr marL="800100" lvl="1" indent="-342900">
              <a:buFont typeface="+mj-lt"/>
              <a:buAutoNum type="alphaUcPeriod"/>
            </a:pPr>
            <a:r>
              <a:rPr lang="en-US" dirty="0">
                <a:effectLst/>
              </a:rPr>
              <a:t>Is exiting a publicly funded institution, or system of care (such as a health-care facility, a mental health facility, foster care or other youth facility, or correction program or institution); or </a:t>
            </a:r>
          </a:p>
          <a:p>
            <a:pPr marL="800100" lvl="1" indent="-342900">
              <a:buFont typeface="+mj-lt"/>
              <a:buAutoNum type="alphaUcPeriod"/>
            </a:pPr>
            <a:r>
              <a:rPr lang="en-US" dirty="0">
                <a:effectLst/>
              </a:rPr>
              <a:t>Otherwise lives in housing that has characteristics associated with instability and an increased risk of homelessness, as identified in the recipient's approved consolidated plan;</a:t>
            </a:r>
          </a:p>
          <a:p>
            <a:endParaRPr lang="en-US" dirty="0">
              <a:latin typeface="Arial" panose="020B0604020202020204" pitchFamily="34" charset="0"/>
              <a:cs typeface="Arial" panose="020B0604020202020204" pitchFamily="34" charset="0"/>
            </a:endParaRPr>
          </a:p>
          <a:p>
            <a:endParaRPr lang="en-US" dirty="0"/>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 At Risk Homeless</a:t>
            </a:r>
            <a:endParaRPr lang="en-US" sz="4000" dirty="0"/>
          </a:p>
        </p:txBody>
      </p:sp>
      <p:pic>
        <p:nvPicPr>
          <p:cNvPr id="7" name="Picture 6" descr="A blue and black logo&#10;&#10;Description automatically generated with medium confidence">
            <a:extLst>
              <a:ext uri="{FF2B5EF4-FFF2-40B4-BE49-F238E27FC236}">
                <a16:creationId xmlns:a16="http://schemas.microsoft.com/office/drawing/2014/main" id="{211B3C1D-BC6E-6ACC-BD34-CEA453524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3782" y="6825537"/>
            <a:ext cx="1894618" cy="862294"/>
          </a:xfrm>
          <a:prstGeom prst="rect">
            <a:avLst/>
          </a:prstGeom>
        </p:spPr>
      </p:pic>
      <p:pic>
        <p:nvPicPr>
          <p:cNvPr id="5" name="Picture 4" descr="A logo with hands and a house&#10;&#10;Description automatically generated">
            <a:extLst>
              <a:ext uri="{FF2B5EF4-FFF2-40B4-BE49-F238E27FC236}">
                <a16:creationId xmlns:a16="http://schemas.microsoft.com/office/drawing/2014/main" id="{E144044A-44C8-BD4E-02B8-1F1ABE96F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119739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5967146"/>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Domestic  Violence </a:t>
            </a:r>
          </a:p>
          <a:p>
            <a:pPr marL="65405" marR="77470">
              <a:lnSpc>
                <a:spcPct val="95700"/>
              </a:lnSpc>
            </a:pPr>
            <a:endParaRPr lang="en-US" sz="2800" b="1" dirty="0">
              <a:latin typeface="Arial" panose="020B0604020202020204" pitchFamily="34" charset="0"/>
              <a:cs typeface="Arial" panose="020B0604020202020204" pitchFamily="34" charset="0"/>
            </a:endParaRPr>
          </a:p>
          <a:p>
            <a:pPr marL="65405" marR="77470"/>
            <a:r>
              <a:rPr lang="en-US" sz="2000" spc="-5" dirty="0">
                <a:cs typeface="Arial"/>
              </a:rPr>
              <a:t>Fleeing, </a:t>
            </a:r>
            <a:r>
              <a:rPr lang="en-US" sz="2000" dirty="0">
                <a:cs typeface="Arial"/>
              </a:rPr>
              <a:t>or </a:t>
            </a:r>
            <a:r>
              <a:rPr lang="en-US" sz="2000" spc="-5" dirty="0">
                <a:cs typeface="Arial"/>
              </a:rPr>
              <a:t>attempting </a:t>
            </a:r>
            <a:r>
              <a:rPr lang="en-US" sz="2000" dirty="0">
                <a:cs typeface="Arial"/>
              </a:rPr>
              <a:t>to </a:t>
            </a:r>
            <a:r>
              <a:rPr lang="en-US" sz="2000" spc="-5" dirty="0">
                <a:cs typeface="Arial"/>
              </a:rPr>
              <a:t>flee, domestic  violence, dating violence, </a:t>
            </a:r>
            <a:r>
              <a:rPr lang="en-US" sz="2000" dirty="0">
                <a:cs typeface="Arial"/>
              </a:rPr>
              <a:t>sexual </a:t>
            </a:r>
            <a:r>
              <a:rPr lang="en-US" sz="2000" spc="-5" dirty="0">
                <a:cs typeface="Arial"/>
              </a:rPr>
              <a:t>assault,  stalking, </a:t>
            </a:r>
            <a:r>
              <a:rPr lang="en-US" sz="2000" spc="-10" dirty="0">
                <a:cs typeface="Arial"/>
              </a:rPr>
              <a:t>or </a:t>
            </a:r>
            <a:r>
              <a:rPr lang="en-US" sz="2000" spc="-5" dirty="0">
                <a:cs typeface="Arial"/>
              </a:rPr>
              <a:t>human trafficking, </a:t>
            </a:r>
            <a:r>
              <a:rPr lang="en-US" sz="2000" dirty="0">
                <a:cs typeface="Arial"/>
              </a:rPr>
              <a:t>as </a:t>
            </a:r>
            <a:r>
              <a:rPr lang="en-US" sz="2000" spc="-5" dirty="0">
                <a:cs typeface="Arial"/>
              </a:rPr>
              <a:t>defined  </a:t>
            </a:r>
            <a:r>
              <a:rPr lang="en-US" sz="2000" dirty="0">
                <a:cs typeface="Arial"/>
              </a:rPr>
              <a:t>by </a:t>
            </a:r>
            <a:r>
              <a:rPr lang="en-US" sz="2000" spc="-5" dirty="0">
                <a:cs typeface="Arial"/>
              </a:rPr>
              <a:t>HUD in </a:t>
            </a:r>
            <a:r>
              <a:rPr lang="en-US" sz="2000" u="sng" dirty="0">
                <a:solidFill>
                  <a:srgbClr val="0000FF"/>
                </a:solidFill>
                <a:cs typeface="Arial"/>
                <a:hlinkClick r:id="rId2"/>
              </a:rPr>
              <a:t>24 </a:t>
            </a:r>
            <a:r>
              <a:rPr lang="en-US" sz="2000" u="sng" spc="-5" dirty="0">
                <a:solidFill>
                  <a:srgbClr val="0000FF"/>
                </a:solidFill>
                <a:cs typeface="Arial"/>
                <a:hlinkClick r:id="rId2"/>
              </a:rPr>
              <a:t>CFR 5.2003</a:t>
            </a:r>
            <a:r>
              <a:rPr lang="en-US" sz="2000" u="sng" spc="-5" dirty="0">
                <a:solidFill>
                  <a:srgbClr val="0000FF"/>
                </a:solidFill>
                <a:cs typeface="Arial"/>
              </a:rPr>
              <a:t> </a:t>
            </a:r>
            <a:r>
              <a:rPr lang="en-US" sz="2000" spc="-5" dirty="0">
                <a:cs typeface="Arial"/>
              </a:rPr>
              <a:t>and Trafficking  Victims Protection </a:t>
            </a:r>
            <a:r>
              <a:rPr lang="en-US" sz="2000" dirty="0">
                <a:cs typeface="Arial"/>
              </a:rPr>
              <a:t>Act </a:t>
            </a:r>
            <a:r>
              <a:rPr lang="en-US" sz="2000" spc="-10" dirty="0">
                <a:cs typeface="Arial"/>
              </a:rPr>
              <a:t>of </a:t>
            </a:r>
            <a:r>
              <a:rPr lang="en-US" sz="2000" dirty="0">
                <a:cs typeface="Arial"/>
              </a:rPr>
              <a:t>2000 </a:t>
            </a:r>
            <a:r>
              <a:rPr lang="en-US" sz="2000" spc="-5" dirty="0">
                <a:cs typeface="Arial"/>
              </a:rPr>
              <a:t>(TVPA),</a:t>
            </a:r>
            <a:r>
              <a:rPr lang="en-US" sz="2000" spc="5" dirty="0">
                <a:cs typeface="Arial"/>
              </a:rPr>
              <a:t> </a:t>
            </a:r>
            <a:r>
              <a:rPr lang="en-US" sz="2000" dirty="0">
                <a:cs typeface="Arial"/>
              </a:rPr>
              <a:t>as amended (</a:t>
            </a:r>
            <a:r>
              <a:rPr lang="en-US" sz="2000" u="sng" dirty="0">
                <a:solidFill>
                  <a:srgbClr val="0000FF"/>
                </a:solidFill>
                <a:cs typeface="Arial"/>
                <a:hlinkClick r:id="rId3"/>
              </a:rPr>
              <a:t>22 </a:t>
            </a:r>
            <a:r>
              <a:rPr lang="en-US" sz="2000" u="sng" spc="-5" dirty="0">
                <a:solidFill>
                  <a:srgbClr val="0000FF"/>
                </a:solidFill>
                <a:cs typeface="Arial"/>
                <a:hlinkClick r:id="rId3"/>
              </a:rPr>
              <a:t>U.S.C.</a:t>
            </a:r>
            <a:r>
              <a:rPr lang="en-US" sz="2000" u="sng" spc="-70" dirty="0">
                <a:solidFill>
                  <a:srgbClr val="0000FF"/>
                </a:solidFill>
                <a:cs typeface="Arial"/>
                <a:hlinkClick r:id="rId3"/>
              </a:rPr>
              <a:t> </a:t>
            </a:r>
            <a:r>
              <a:rPr lang="en-US" sz="2000" u="sng" spc="-5" dirty="0">
                <a:solidFill>
                  <a:srgbClr val="0000FF"/>
                </a:solidFill>
                <a:cs typeface="Arial"/>
                <a:hlinkClick r:id="rId3"/>
              </a:rPr>
              <a:t>7102</a:t>
            </a:r>
            <a:r>
              <a:rPr lang="en-US" sz="2000" spc="-5" dirty="0">
                <a:cs typeface="Arial"/>
              </a:rPr>
              <a:t>).</a:t>
            </a:r>
          </a:p>
          <a:p>
            <a:pPr marL="65405" marR="77470"/>
            <a:endParaRPr lang="en-US" sz="2000" spc="-5" dirty="0">
              <a:cs typeface="Arial"/>
            </a:endParaRPr>
          </a:p>
          <a:p>
            <a:pPr marL="65405" marR="77470"/>
            <a:r>
              <a:rPr lang="en-US" sz="2000" spc="-5" dirty="0">
                <a:cs typeface="Arial"/>
              </a:rPr>
              <a:t>The Domestic Violence population includes persons fleeing or  attempting to flee human trafficking, which  includes both sex and labor trafficking, as  outlined in the Trafficking Victims Protection Act  of 2000, as amended (22 USC 7102).</a:t>
            </a:r>
          </a:p>
          <a:p>
            <a:pPr marL="65405" marR="77470"/>
            <a:endParaRPr lang="en-US" sz="2000" spc="-5" dirty="0">
              <a:cs typeface="Arial"/>
            </a:endParaRPr>
          </a:p>
          <a:p>
            <a:pPr marL="65405" marR="77470"/>
            <a:r>
              <a:rPr lang="en-US" sz="2000" spc="-5" dirty="0">
                <a:cs typeface="Arial"/>
              </a:rPr>
              <a:t>HOME-ARP eliminates the CoC/ESG  requirement that an individual or family:</a:t>
            </a:r>
          </a:p>
          <a:p>
            <a:pPr marL="65405" marR="77470"/>
            <a:r>
              <a:rPr lang="en-US" sz="2000" spc="-5" dirty="0">
                <a:cs typeface="Arial"/>
              </a:rPr>
              <a:t>	has no other residence; and</a:t>
            </a:r>
          </a:p>
          <a:p>
            <a:pPr marL="65405" marR="77470"/>
            <a:r>
              <a:rPr lang="en-US" sz="2000" spc="-5" dirty="0">
                <a:cs typeface="Arial"/>
              </a:rPr>
              <a:t>	lacks resources or support networks</a:t>
            </a:r>
          </a:p>
          <a:p>
            <a:pPr marL="65405" marR="77470"/>
            <a:endParaRPr lang="en-US" sz="2000" spc="-5" dirty="0">
              <a:cs typeface="Arial"/>
            </a:endParaRPr>
          </a:p>
          <a:p>
            <a:pPr marL="65405" marR="77470"/>
            <a:r>
              <a:rPr lang="en-US" sz="2000" spc="-5" dirty="0">
                <a:cs typeface="Arial"/>
              </a:rPr>
              <a:t>Domestic violence/sexual  assault/trafficking QP is considered a separate population  from the homeless population.</a:t>
            </a:r>
          </a:p>
          <a:p>
            <a:pPr marL="65405" marR="77470"/>
            <a:endParaRPr lang="en-US" sz="1800" spc="-5" dirty="0">
              <a:cs typeface="Arial"/>
            </a:endParaRPr>
          </a:p>
          <a:p>
            <a:pPr marL="65405" marR="77470"/>
            <a:endParaRPr lang="en-US" spc="-5" dirty="0">
              <a:cs typeface="Arial"/>
            </a:endParaRP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4"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Fleeing,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attempting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flee, DV</a:t>
            </a:r>
            <a:endParaRPr lang="en-US" sz="4000" dirty="0"/>
          </a:p>
        </p:txBody>
      </p:sp>
      <p:pic>
        <p:nvPicPr>
          <p:cNvPr id="7" name="Picture 6" descr="A blue and black logo&#10;&#10;Description automatically generated with medium confidence">
            <a:extLst>
              <a:ext uri="{FF2B5EF4-FFF2-40B4-BE49-F238E27FC236}">
                <a16:creationId xmlns:a16="http://schemas.microsoft.com/office/drawing/2014/main" id="{0BE44F0C-73CC-4E54-FACE-A0A2666FF4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0041" y="6808978"/>
            <a:ext cx="1894618" cy="862294"/>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228B8CD0-7156-6C20-5D80-8124B24C08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13520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5713552"/>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Domestic  Violence Definition 24 CFR 5.2003</a:t>
            </a:r>
          </a:p>
          <a:p>
            <a:pPr marL="65405" marR="77470">
              <a:lnSpc>
                <a:spcPct val="95700"/>
              </a:lnSpc>
            </a:pPr>
            <a:r>
              <a:rPr lang="en-US" sz="2000" b="1" dirty="0">
                <a:latin typeface="Arial" panose="020B0604020202020204" pitchFamily="34" charset="0"/>
                <a:cs typeface="Arial" panose="020B0604020202020204" pitchFamily="34" charset="0"/>
              </a:rPr>
              <a:t>Includes felony or misdemeanor crimes of violence committed by:</a:t>
            </a:r>
          </a:p>
          <a:p>
            <a:pPr marL="65405" marR="77470">
              <a:lnSpc>
                <a:spcPct val="95700"/>
              </a:lnSpc>
            </a:pPr>
            <a:endParaRPr lang="en-US" sz="2000" b="1" dirty="0">
              <a:latin typeface="Arial" panose="020B0604020202020204" pitchFamily="34" charset="0"/>
              <a:cs typeface="Arial" panose="020B0604020202020204" pitchFamily="34" charset="0"/>
            </a:endParaRPr>
          </a:p>
          <a:p>
            <a:pPr marL="408305" marR="77470" indent="-342900">
              <a:buFont typeface="+mj-lt"/>
              <a:buAutoNum type="arabicPeriod"/>
            </a:pPr>
            <a:r>
              <a:rPr lang="en-US" dirty="0"/>
              <a:t>A current or former spouse or intimate partner of the victim (the term “spouse or intimate partner of the victim” includes a person who is or has been in a social relationship of a romantic or intimate nature with the victim, as determined by the length of the relationship, the type of the relationship, and the frequency of interaction between the persons involved in the relationship);</a:t>
            </a:r>
          </a:p>
          <a:p>
            <a:pPr marL="408305" marR="77470" indent="-342900">
              <a:buFont typeface="+mj-lt"/>
              <a:buAutoNum type="arabicPeriod"/>
            </a:pPr>
            <a:endParaRPr lang="en-US" dirty="0"/>
          </a:p>
          <a:p>
            <a:pPr marL="408305" marR="77470" indent="-342900">
              <a:buFont typeface="+mj-lt"/>
              <a:buAutoNum type="arabicPeriod"/>
            </a:pPr>
            <a:r>
              <a:rPr lang="en-US" dirty="0"/>
              <a:t>A person with whom the victim shares a child in common;</a:t>
            </a:r>
          </a:p>
          <a:p>
            <a:pPr marL="408305" marR="77470" indent="-342900">
              <a:buFont typeface="+mj-lt"/>
              <a:buAutoNum type="arabicPeriod"/>
            </a:pPr>
            <a:endParaRPr lang="en-US" dirty="0"/>
          </a:p>
          <a:p>
            <a:pPr marL="408305" marR="77470" indent="-342900">
              <a:buFont typeface="+mj-lt"/>
              <a:buAutoNum type="arabicPeriod"/>
            </a:pPr>
            <a:r>
              <a:rPr lang="en-US" dirty="0"/>
              <a:t>A person who is cohabitating with or has cohabitated with the victim as a spouse or intimate partner;</a:t>
            </a:r>
          </a:p>
          <a:p>
            <a:pPr marL="408305" marR="77470" indent="-342900">
              <a:buFont typeface="+mj-lt"/>
              <a:buAutoNum type="arabicPeriod"/>
            </a:pPr>
            <a:endParaRPr lang="en-US" dirty="0"/>
          </a:p>
          <a:p>
            <a:pPr marL="408305" marR="77470" indent="-342900">
              <a:buFont typeface="+mj-lt"/>
              <a:buAutoNum type="arabicPeriod"/>
            </a:pPr>
            <a:r>
              <a:rPr lang="en-US" dirty="0"/>
              <a:t>A person similarly situated to a spouse of the victim under the domestic or family violence laws of the jurisdiction receiving HOME-ARP funds; or</a:t>
            </a:r>
          </a:p>
          <a:p>
            <a:pPr marL="408305" marR="77470" indent="-342900">
              <a:buFont typeface="+mj-lt"/>
              <a:buAutoNum type="arabicPeriod"/>
            </a:pPr>
            <a:endParaRPr lang="en-US" dirty="0"/>
          </a:p>
          <a:p>
            <a:pPr marL="408305" marR="77470" indent="-342900">
              <a:buFont typeface="+mj-lt"/>
              <a:buAutoNum type="arabicPeriod"/>
            </a:pPr>
            <a:r>
              <a:rPr lang="en-US" dirty="0"/>
              <a:t>Any other person against an adult or youth victim who is protected from that person's acts under the domestic or family violence laws of the jurisdiction. </a:t>
            </a:r>
            <a:endParaRPr lang="en-US" spc="-5" dirty="0">
              <a:cs typeface="Arial"/>
            </a:endParaRPr>
          </a:p>
          <a:p>
            <a:pPr marL="800100" lvl="1" indent="-342900">
              <a:buFont typeface="+mj-lt"/>
              <a:buAutoNum type="arabicPeriod"/>
            </a:pPr>
            <a:endParaRPr lang="en-US" dirty="0"/>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Fleeing,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attempting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flee, DV</a:t>
            </a:r>
            <a:endParaRPr lang="en-US" sz="4000" dirty="0"/>
          </a:p>
        </p:txBody>
      </p:sp>
      <p:pic>
        <p:nvPicPr>
          <p:cNvPr id="7" name="Picture 6" descr="A blue and black logo&#10;&#10;Description automatically generated with medium confidence">
            <a:extLst>
              <a:ext uri="{FF2B5EF4-FFF2-40B4-BE49-F238E27FC236}">
                <a16:creationId xmlns:a16="http://schemas.microsoft.com/office/drawing/2014/main" id="{B4F4239E-996A-75A4-6AF2-53964F93A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986307"/>
            <a:ext cx="1894618" cy="786093"/>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483976DF-E957-9D27-DAD1-3C702228BC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308803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6F144-4D35-B438-697F-5FEE742FCECA}"/>
              </a:ext>
            </a:extLst>
          </p:cNvPr>
          <p:cNvSpPr>
            <a:spLocks noGrp="1"/>
          </p:cNvSpPr>
          <p:nvPr>
            <p:ph type="body" idx="1"/>
          </p:nvPr>
        </p:nvSpPr>
        <p:spPr>
          <a:xfrm>
            <a:off x="457200" y="1295400"/>
            <a:ext cx="9052560" cy="3781933"/>
          </a:xfrm>
        </p:spPr>
        <p:txBody>
          <a:bodyPr/>
          <a:lstStyle/>
          <a:p>
            <a:pPr marL="65405" marR="77470">
              <a:lnSpc>
                <a:spcPct val="95700"/>
              </a:lnSpc>
            </a:pPr>
            <a:r>
              <a:rPr lang="en-US" sz="2800" b="1" dirty="0">
                <a:latin typeface="Arial" panose="020B0604020202020204" pitchFamily="34" charset="0"/>
                <a:cs typeface="Arial" panose="020B0604020202020204" pitchFamily="34" charset="0"/>
              </a:rPr>
              <a:t>Dating Violence Definition 24 CFR 5.2003</a:t>
            </a:r>
          </a:p>
          <a:p>
            <a:pPr marL="65405" marR="77470">
              <a:lnSpc>
                <a:spcPct val="95700"/>
              </a:lnSpc>
            </a:pPr>
            <a:endParaRPr lang="en-US" sz="2800" b="1" dirty="0">
              <a:latin typeface="Arial" panose="020B0604020202020204" pitchFamily="34" charset="0"/>
              <a:cs typeface="Arial" panose="020B0604020202020204" pitchFamily="34" charset="0"/>
            </a:endParaRPr>
          </a:p>
          <a:p>
            <a:pPr marL="800100" lvl="1" indent="-342900">
              <a:buFont typeface="+mj-lt"/>
              <a:buAutoNum type="arabicPeriod"/>
            </a:pPr>
            <a:r>
              <a:rPr lang="en-US" sz="2400" dirty="0"/>
              <a:t>Who is or has been in a social relationship of a romantic or intimate nature with the victim; and </a:t>
            </a:r>
          </a:p>
          <a:p>
            <a:pPr marL="800100" lvl="1" indent="-342900">
              <a:buFont typeface="+mj-lt"/>
              <a:buAutoNum type="arabicPeriod"/>
            </a:pPr>
            <a:r>
              <a:rPr lang="en-US" sz="2400" dirty="0"/>
              <a:t>Where the existence of such a relationship shall be determined based on a consideration of the following factors: </a:t>
            </a:r>
          </a:p>
          <a:p>
            <a:pPr marL="1257300" lvl="2" indent="-342900">
              <a:buFont typeface="+mj-lt"/>
              <a:buAutoNum type="alphaLcParenR"/>
            </a:pPr>
            <a:r>
              <a:rPr lang="en-US" sz="2400" dirty="0"/>
              <a:t>The length of the relationship; </a:t>
            </a:r>
          </a:p>
          <a:p>
            <a:pPr marL="1257300" lvl="2" indent="-342900">
              <a:buFont typeface="+mj-lt"/>
              <a:buAutoNum type="alphaLcParenR"/>
            </a:pPr>
            <a:r>
              <a:rPr lang="en-US" sz="2400" dirty="0"/>
              <a:t>The type of relationship; and </a:t>
            </a:r>
          </a:p>
          <a:p>
            <a:pPr marL="1257300" lvl="2" indent="-342900">
              <a:buFont typeface="+mj-lt"/>
              <a:buAutoNum type="alphaLcParenR"/>
            </a:pPr>
            <a:r>
              <a:rPr lang="en-US" sz="2400" dirty="0"/>
              <a:t>The frequency of interaction between the persons involved in the relationship. </a:t>
            </a:r>
          </a:p>
        </p:txBody>
      </p:sp>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QP-</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Fleeing,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attempting </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4000" b="1" i="1"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flee, DV</a:t>
            </a:r>
            <a:endParaRPr lang="en-US" sz="4000" dirty="0"/>
          </a:p>
        </p:txBody>
      </p:sp>
      <p:pic>
        <p:nvPicPr>
          <p:cNvPr id="7" name="Picture 6" descr="A blue and black logo&#10;&#10;Description automatically generated with medium confidence">
            <a:extLst>
              <a:ext uri="{FF2B5EF4-FFF2-40B4-BE49-F238E27FC236}">
                <a16:creationId xmlns:a16="http://schemas.microsoft.com/office/drawing/2014/main" id="{EFB26171-32C7-C37B-3CF9-65895EE60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1297" y="6910106"/>
            <a:ext cx="1894618" cy="862294"/>
          </a:xfrm>
          <a:prstGeom prst="rect">
            <a:avLst/>
          </a:prstGeom>
        </p:spPr>
      </p:pic>
      <p:pic>
        <p:nvPicPr>
          <p:cNvPr id="2" name="Picture 1" descr="A logo with hands and a house&#10;&#10;Description automatically generated">
            <a:extLst>
              <a:ext uri="{FF2B5EF4-FFF2-40B4-BE49-F238E27FC236}">
                <a16:creationId xmlns:a16="http://schemas.microsoft.com/office/drawing/2014/main" id="{70420ED6-3BCF-76F4-39EC-4052CD962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725588"/>
            <a:ext cx="914400" cy="914400"/>
          </a:xfrm>
          <a:prstGeom prst="rect">
            <a:avLst/>
          </a:prstGeom>
        </p:spPr>
      </p:pic>
    </p:spTree>
    <p:extLst>
      <p:ext uri="{BB962C8B-B14F-4D97-AF65-F5344CB8AC3E}">
        <p14:creationId xmlns:p14="http://schemas.microsoft.com/office/powerpoint/2010/main" val="483808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9151</TotalTime>
  <Words>2070</Words>
  <Application>Microsoft Office PowerPoint</Application>
  <PresentationFormat>Custom</PresentationFormat>
  <Paragraphs>171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QP- Homeless</vt:lpstr>
      <vt:lpstr>QP- Homeless</vt:lpstr>
      <vt:lpstr>HUD Homeless Definition Categories Table </vt:lpstr>
      <vt:lpstr>QP- At Risk Homeless</vt:lpstr>
      <vt:lpstr>QP- At Risk Homeless</vt:lpstr>
      <vt:lpstr>QP- Fleeing, or attempting to flee, DV</vt:lpstr>
      <vt:lpstr>QP- Fleeing, or attempting to flee, DV</vt:lpstr>
      <vt:lpstr>QP- Fleeing, or attempting to flee, DV</vt:lpstr>
      <vt:lpstr>QP- Fleeing, or attempting to flee, DV</vt:lpstr>
      <vt:lpstr>QP- Fleeing, or attempting to flee, DV</vt:lpstr>
      <vt:lpstr>QP- Other Populations</vt:lpstr>
      <vt:lpstr>QP- Other Populations</vt:lpstr>
      <vt:lpstr>QP- Other Populations</vt:lpstr>
      <vt:lpstr>QP- Other Populations</vt:lpstr>
      <vt:lpstr>Program Eligibility and Limitation </vt:lpstr>
      <vt:lpstr>Access to Programs </vt:lpstr>
      <vt:lpstr>Access to Programs </vt:lpstr>
      <vt:lpstr>PowerPoint Presentation</vt:lpstr>
      <vt:lpstr>Scenarios: QP </vt:lpstr>
      <vt:lpstr>Scenarios: QP</vt:lpstr>
      <vt:lpstr>Scenarios: QP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HOME-ARP Qualifying Populations - CoC/ESG Eligible Participants Crosswalk</dc:title>
  <dc:creator>HUD</dc:creator>
  <cp:keywords>HOME-ARP Qualifying Populations; ESG and CoC Eligible Participants; Additional Resources; HOME-ARP</cp:keywords>
  <cp:lastModifiedBy>Brittany Sistrunk</cp:lastModifiedBy>
  <cp:revision>16</cp:revision>
  <cp:lastPrinted>2024-01-30T18:20:15Z</cp:lastPrinted>
  <dcterms:created xsi:type="dcterms:W3CDTF">2023-04-17T16:02:55Z</dcterms:created>
  <dcterms:modified xsi:type="dcterms:W3CDTF">2024-01-30T18:33:41Z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2023-02-13T00:00:00Z</vt:filetime>
  </property>
  <property fmtid="{D5CDD505-2E9C-101B-9397-08002B2CF9AE}" pid="3" name="Creator">
    <vt:lpwstr>Microsoft® Word for Microsoft 365</vt:lpwstr>
  </property>
  <property fmtid="{D5CDD505-2E9C-101B-9397-08002B2CF9AE}" pid="4" name="LastSaved">
    <vt:filetime>2023-04-17T00:00:00Z</vt:filetime>
  </property>
</Properties>
</file>